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86" r:id="rId2"/>
    <p:sldId id="351" r:id="rId3"/>
    <p:sldId id="256" r:id="rId4"/>
    <p:sldId id="257" r:id="rId5"/>
    <p:sldId id="352" r:id="rId6"/>
    <p:sldId id="305" r:id="rId7"/>
    <p:sldId id="347" r:id="rId8"/>
    <p:sldId id="346" r:id="rId9"/>
    <p:sldId id="258" r:id="rId10"/>
    <p:sldId id="259" r:id="rId11"/>
    <p:sldId id="348"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367" r:id="rId25"/>
    <p:sldId id="272" r:id="rId26"/>
    <p:sldId id="365" r:id="rId27"/>
    <p:sldId id="366" r:id="rId28"/>
    <p:sldId id="273" r:id="rId29"/>
    <p:sldId id="274" r:id="rId30"/>
    <p:sldId id="275" r:id="rId31"/>
    <p:sldId id="276" r:id="rId32"/>
    <p:sldId id="277" r:id="rId33"/>
    <p:sldId id="278" r:id="rId34"/>
    <p:sldId id="279" r:id="rId35"/>
    <p:sldId id="349" r:id="rId36"/>
    <p:sldId id="280" r:id="rId37"/>
    <p:sldId id="350" r:id="rId38"/>
    <p:sldId id="281" r:id="rId39"/>
    <p:sldId id="282" r:id="rId40"/>
    <p:sldId id="353" r:id="rId41"/>
    <p:sldId id="283" r:id="rId42"/>
    <p:sldId id="355" r:id="rId43"/>
    <p:sldId id="354" r:id="rId44"/>
    <p:sldId id="284" r:id="rId45"/>
    <p:sldId id="285" r:id="rId46"/>
    <p:sldId id="286" r:id="rId47"/>
    <p:sldId id="362" r:id="rId48"/>
    <p:sldId id="288" r:id="rId49"/>
    <p:sldId id="379" r:id="rId50"/>
    <p:sldId id="380" r:id="rId51"/>
    <p:sldId id="381" r:id="rId52"/>
    <p:sldId id="382" r:id="rId53"/>
    <p:sldId id="383" r:id="rId54"/>
    <p:sldId id="384" r:id="rId55"/>
    <p:sldId id="385" r:id="rId56"/>
    <p:sldId id="359" r:id="rId57"/>
    <p:sldId id="289" r:id="rId58"/>
    <p:sldId id="290" r:id="rId59"/>
    <p:sldId id="291" r:id="rId60"/>
    <p:sldId id="292" r:id="rId61"/>
    <p:sldId id="293" r:id="rId62"/>
    <p:sldId id="294" r:id="rId63"/>
    <p:sldId id="361" r:id="rId64"/>
    <p:sldId id="363" r:id="rId65"/>
    <p:sldId id="295" r:id="rId66"/>
    <p:sldId id="374" r:id="rId67"/>
    <p:sldId id="375" r:id="rId68"/>
    <p:sldId id="376" r:id="rId69"/>
    <p:sldId id="377" r:id="rId70"/>
    <p:sldId id="356" r:id="rId71"/>
    <p:sldId id="357" r:id="rId72"/>
    <p:sldId id="296" r:id="rId73"/>
    <p:sldId id="297" r:id="rId74"/>
    <p:sldId id="371" r:id="rId75"/>
    <p:sldId id="372" r:id="rId76"/>
    <p:sldId id="373" r:id="rId77"/>
    <p:sldId id="298" r:id="rId78"/>
    <p:sldId id="300" r:id="rId79"/>
    <p:sldId id="301" r:id="rId80"/>
    <p:sldId id="302" r:id="rId81"/>
    <p:sldId id="303" r:id="rId82"/>
    <p:sldId id="370" r:id="rId83"/>
    <p:sldId id="304" r:id="rId84"/>
    <p:sldId id="368" r:id="rId85"/>
    <p:sldId id="369" r:id="rId86"/>
    <p:sldId id="378"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7" d="100"/>
          <a:sy n="77" d="100"/>
        </p:scale>
        <p:origin x="-109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7C46C8-AC58-4CFC-836D-FAA2003752B5}" type="datetimeFigureOut">
              <a:rPr lang="en-US" smtClean="0"/>
              <a:pPr/>
              <a:t>10/28/2020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2CBC4C-2B1F-4AF0-8442-3F9105C82A7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2CBC4C-2B1F-4AF0-8442-3F9105C82A73}"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gif"/></Relationships>
</file>

<file path=ppt/slides/_rels/slide5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ORGANISM AND POPULATION</a:t>
            </a:r>
            <a:endParaRPr lang="en-US" dirty="0"/>
          </a:p>
        </p:txBody>
      </p:sp>
      <p:sp>
        <p:nvSpPr>
          <p:cNvPr id="3" name="Subtitle 2"/>
          <p:cNvSpPr>
            <a:spLocks noGrp="1"/>
          </p:cNvSpPr>
          <p:nvPr>
            <p:ph type="subTitle" idx="1"/>
          </p:nvPr>
        </p:nvSpPr>
        <p:spPr/>
        <p:txBody>
          <a:bodyPr/>
          <a:lstStyle/>
          <a:p>
            <a:r>
              <a:rPr lang="en-US" dirty="0" smtClean="0"/>
              <a:t>CLASS XII CHAPTER 13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a:t>
            </a: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A few organisms can tolerate and thrive in a wide range of temperatures (they are called </a:t>
            </a:r>
            <a:r>
              <a:rPr lang="en-US" i="1" dirty="0" err="1" smtClean="0"/>
              <a:t>eurythermal</a:t>
            </a:r>
            <a:r>
              <a:rPr lang="en-US" i="1" dirty="0" smtClean="0"/>
              <a:t>),</a:t>
            </a:r>
          </a:p>
          <a:p>
            <a:pPr algn="just"/>
            <a:r>
              <a:rPr lang="en-US" dirty="0" smtClean="0"/>
              <a:t>vast majority of them are restricted to a narrow range of temperatures (such organisms are called </a:t>
            </a:r>
            <a:r>
              <a:rPr lang="en-US" i="1" dirty="0" smtClean="0"/>
              <a:t>stenothermal).</a:t>
            </a:r>
          </a:p>
          <a:p>
            <a:pPr algn="just"/>
            <a:r>
              <a:rPr lang="en-US" i="1" dirty="0" smtClean="0"/>
              <a:t> The levels of thermal tolerance of </a:t>
            </a:r>
            <a:r>
              <a:rPr lang="en-US" dirty="0" smtClean="0"/>
              <a:t>different species determine to a large extent their geographical distribution.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NCERT Solutions For Class 12 Biology Organisms and Populations"/>
          <p:cNvPicPr>
            <a:picLocks noChangeAspect="1" noChangeArrowheads="1"/>
          </p:cNvPicPr>
          <p:nvPr/>
        </p:nvPicPr>
        <p:blipFill>
          <a:blip r:embed="rId2"/>
          <a:srcRect/>
          <a:stretch>
            <a:fillRect/>
          </a:stretch>
        </p:blipFill>
        <p:spPr bwMode="auto">
          <a:xfrm>
            <a:off x="307975" y="906462"/>
            <a:ext cx="8226425" cy="511333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Abiotic</a:t>
            </a:r>
            <a:r>
              <a:rPr lang="en-US" dirty="0" smtClean="0"/>
              <a:t> Factor </a:t>
            </a:r>
            <a:endParaRPr lang="en-US" dirty="0"/>
          </a:p>
        </p:txBody>
      </p:sp>
      <p:sp>
        <p:nvSpPr>
          <p:cNvPr id="3" name="Content Placeholder 2"/>
          <p:cNvSpPr>
            <a:spLocks noGrp="1"/>
          </p:cNvSpPr>
          <p:nvPr>
            <p:ph idx="1"/>
          </p:nvPr>
        </p:nvSpPr>
        <p:spPr/>
        <p:txBody>
          <a:bodyPr>
            <a:normAutofit/>
          </a:bodyPr>
          <a:lstStyle/>
          <a:p>
            <a:pPr algn="just"/>
            <a:r>
              <a:rPr lang="en-US" b="1" dirty="0" smtClean="0">
                <a:solidFill>
                  <a:srgbClr val="FF0000"/>
                </a:solidFill>
              </a:rPr>
              <a:t>2.Water: </a:t>
            </a:r>
            <a:r>
              <a:rPr lang="en-US" dirty="0" smtClean="0"/>
              <a:t>water is the most important factor influencing the life of organisms. </a:t>
            </a:r>
          </a:p>
          <a:p>
            <a:pPr algn="just"/>
            <a:r>
              <a:rPr lang="en-US" dirty="0" smtClean="0"/>
              <a:t>In fact, life on earth originated in water and is unsustainable without water. Its availability is so limited in deserts that only special adaptations make it possible to live there.</a:t>
            </a:r>
          </a:p>
          <a:p>
            <a:pPr algn="just"/>
            <a:r>
              <a:rPr lang="en-US" dirty="0" smtClean="0"/>
              <a:t> The productivity and distribution of plants is also heavily dependent on water.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sp>
        <p:nvSpPr>
          <p:cNvPr id="3" name="Content Placeholder 2"/>
          <p:cNvSpPr>
            <a:spLocks noGrp="1"/>
          </p:cNvSpPr>
          <p:nvPr>
            <p:ph idx="1"/>
          </p:nvPr>
        </p:nvSpPr>
        <p:spPr/>
        <p:txBody>
          <a:bodyPr>
            <a:normAutofit/>
          </a:bodyPr>
          <a:lstStyle/>
          <a:p>
            <a:r>
              <a:rPr lang="en-US" dirty="0" smtClean="0"/>
              <a:t>The salt concentration (measured as salinity in parts per thousand), is less than 5 in inland waters, 30-35 in the sea and &gt; 100 per cent in some </a:t>
            </a:r>
            <a:r>
              <a:rPr lang="en-US" dirty="0" err="1" smtClean="0"/>
              <a:t>hypersaline</a:t>
            </a:r>
            <a:r>
              <a:rPr lang="en-US" dirty="0" smtClean="0"/>
              <a:t> lagoons. </a:t>
            </a:r>
          </a:p>
          <a:p>
            <a:r>
              <a:rPr lang="en-US" dirty="0" smtClean="0"/>
              <a:t>Some organisms are tolerant of a wide range of salinities (</a:t>
            </a:r>
            <a:r>
              <a:rPr lang="en-US" dirty="0" err="1" smtClean="0"/>
              <a:t>euryhaline</a:t>
            </a:r>
            <a:r>
              <a:rPr lang="en-US" dirty="0" smtClean="0"/>
              <a:t>) but others are restricted to a narrow range (</a:t>
            </a:r>
            <a:r>
              <a:rPr lang="en-US" dirty="0" err="1" smtClean="0"/>
              <a:t>stenohaline</a:t>
            </a:r>
            <a:r>
              <a:rPr lang="en-US" dirty="0" smtClean="0"/>
              <a: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Abiotic</a:t>
            </a:r>
            <a:r>
              <a:rPr lang="en-US" dirty="0" smtClean="0"/>
              <a:t> Factor</a:t>
            </a:r>
            <a:endParaRPr lang="en-US" dirty="0"/>
          </a:p>
        </p:txBody>
      </p:sp>
      <p:sp>
        <p:nvSpPr>
          <p:cNvPr id="3" name="Content Placeholder 2"/>
          <p:cNvSpPr>
            <a:spLocks noGrp="1"/>
          </p:cNvSpPr>
          <p:nvPr>
            <p:ph idx="1"/>
          </p:nvPr>
        </p:nvSpPr>
        <p:spPr/>
        <p:txBody>
          <a:bodyPr>
            <a:normAutofit lnSpcReduction="10000"/>
          </a:bodyPr>
          <a:lstStyle/>
          <a:p>
            <a:pPr algn="just"/>
            <a:r>
              <a:rPr lang="en-US" b="1" dirty="0" smtClean="0">
                <a:solidFill>
                  <a:srgbClr val="FF0000"/>
                </a:solidFill>
              </a:rPr>
              <a:t>3.Light: </a:t>
            </a:r>
            <a:r>
              <a:rPr lang="en-US" dirty="0" smtClean="0"/>
              <a:t>Since plants produce food through photosynthesis, a process which is only possible when sunlight is available as a source of energy, </a:t>
            </a:r>
          </a:p>
          <a:p>
            <a:pPr algn="just"/>
            <a:r>
              <a:rPr lang="en-US" dirty="0" smtClean="0"/>
              <a:t>Many species of small plants (herbs and shrubs) growing in forests are adapted to </a:t>
            </a:r>
            <a:r>
              <a:rPr lang="en-US" dirty="0" err="1" smtClean="0"/>
              <a:t>photosynthesise</a:t>
            </a:r>
            <a:r>
              <a:rPr lang="en-US" dirty="0" smtClean="0"/>
              <a:t> optimally under very low light conditions because they are constantly overshadowed by tall, canopied trees.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Many plants are also dependent on sunlight to meet their photoperiodic requirement for flowering. </a:t>
            </a:r>
          </a:p>
          <a:p>
            <a:pPr algn="just"/>
            <a:r>
              <a:rPr lang="en-US" dirty="0" smtClean="0"/>
              <a:t> Light is important in that they use the diurnal and seasonal variations in light intensity and duration (photoperiod) as cues for timing their foraging, reproductive and migratory activities.</a:t>
            </a:r>
          </a:p>
          <a:p>
            <a:pPr algn="just"/>
            <a:r>
              <a:rPr lang="en-US" dirty="0" smtClean="0"/>
              <a:t>The availability of light on land is closely linked with that of temperature since the sun is the source for both.</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Abiotic</a:t>
            </a:r>
            <a:r>
              <a:rPr lang="en-US" dirty="0" smtClean="0"/>
              <a:t> Factor</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b="1" dirty="0" smtClean="0">
                <a:solidFill>
                  <a:srgbClr val="FF0000"/>
                </a:solidFill>
              </a:rPr>
              <a:t>3.Soil:</a:t>
            </a:r>
            <a:r>
              <a:rPr lang="en-US" b="1" dirty="0" smtClean="0"/>
              <a:t> </a:t>
            </a:r>
            <a:r>
              <a:rPr lang="en-US" dirty="0" smtClean="0"/>
              <a:t>The nature and properties of soil in different places vary;</a:t>
            </a:r>
          </a:p>
          <a:p>
            <a:pPr algn="just"/>
            <a:r>
              <a:rPr lang="en-US" dirty="0" smtClean="0"/>
              <a:t>It is dependent on the climate, the weathering process, whether soil is transported or sedimentary and how soil development occurred.</a:t>
            </a:r>
          </a:p>
          <a:p>
            <a:pPr algn="just"/>
            <a:r>
              <a:rPr lang="en-US" dirty="0" smtClean="0"/>
              <a:t> Various characteristics of the soil such as soil composition, grain size and aggregation determine the percolation and water holding capacity of the soils. </a:t>
            </a:r>
          </a:p>
          <a:p>
            <a:pPr algn="just"/>
            <a:r>
              <a:rPr lang="en-US" dirty="0" smtClean="0"/>
              <a:t>These characteristics along with parameters such as pH, mineral composition and topography determine to a large extent the vegetation in any area. </a:t>
            </a:r>
          </a:p>
          <a:p>
            <a:pPr algn="just">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Organisms cope with the situation</a:t>
            </a:r>
            <a:endParaRPr lang="en-US" b="1" dirty="0"/>
          </a:p>
        </p:txBody>
      </p:sp>
      <p:sp>
        <p:nvSpPr>
          <p:cNvPr id="3" name="Content Placeholder 2"/>
          <p:cNvSpPr>
            <a:spLocks noGrp="1"/>
          </p:cNvSpPr>
          <p:nvPr>
            <p:ph idx="1"/>
          </p:nvPr>
        </p:nvSpPr>
        <p:spPr/>
        <p:txBody>
          <a:bodyPr>
            <a:normAutofit fontScale="85000" lnSpcReduction="20000"/>
          </a:bodyPr>
          <a:lstStyle/>
          <a:p>
            <a:pPr algn="just"/>
            <a:r>
              <a:rPr lang="en-US" dirty="0" smtClean="0"/>
              <a:t>(</a:t>
            </a:r>
            <a:r>
              <a:rPr lang="en-US" dirty="0" err="1" smtClean="0"/>
              <a:t>i</a:t>
            </a:r>
            <a:r>
              <a:rPr lang="en-US" dirty="0" smtClean="0"/>
              <a:t>) </a:t>
            </a:r>
            <a:r>
              <a:rPr lang="en-US" b="1" i="1" dirty="0" smtClean="0"/>
              <a:t>Regulate: </a:t>
            </a:r>
            <a:r>
              <a:rPr lang="en-US" dirty="0" smtClean="0"/>
              <a:t>Some organisms are able to maintain homeostasis by physiological (sometimes </a:t>
            </a:r>
            <a:r>
              <a:rPr lang="en-US" dirty="0" err="1" smtClean="0"/>
              <a:t>behavioural</a:t>
            </a:r>
            <a:r>
              <a:rPr lang="en-US" dirty="0" smtClean="0"/>
              <a:t> also) means which ensures constant body temperature, constant osmotic concentration, etc.</a:t>
            </a:r>
          </a:p>
          <a:p>
            <a:pPr algn="just"/>
            <a:r>
              <a:rPr lang="en-US" dirty="0" smtClean="0"/>
              <a:t>All birds and mammals, and a very few lower vertebrate and invertebrate species are indeed capable of such regulation (thermoregulation and </a:t>
            </a:r>
            <a:r>
              <a:rPr lang="en-US" dirty="0" err="1" smtClean="0"/>
              <a:t>osmoregulation</a:t>
            </a:r>
            <a:r>
              <a:rPr lang="en-US" dirty="0" smtClean="0"/>
              <a:t>). </a:t>
            </a:r>
          </a:p>
          <a:p>
            <a:pPr algn="just"/>
            <a:r>
              <a:rPr lang="en-US" dirty="0" smtClean="0"/>
              <a:t>Evolutionary biologists believe that the ‘success’ of mammals is largely due to their ability to maintain a constant body temperature and thrive whether they live in Antarctica or in the Sahara desert.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Regulate</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The mechanisms used by most mammals to regulate their body temperature are similar to the ones that we humans use.</a:t>
            </a:r>
          </a:p>
          <a:p>
            <a:pPr algn="just"/>
            <a:r>
              <a:rPr lang="en-US" dirty="0" smtClean="0"/>
              <a:t> We maintain a constant body temperature of 37C.</a:t>
            </a:r>
          </a:p>
          <a:p>
            <a:pPr algn="just"/>
            <a:r>
              <a:rPr lang="en-US" dirty="0" smtClean="0"/>
              <a:t> In summer, when outside temperature is more than our body temperature, we sweat profusely.</a:t>
            </a:r>
          </a:p>
          <a:p>
            <a:pPr algn="just"/>
            <a:r>
              <a:rPr lang="en-US" dirty="0" smtClean="0"/>
              <a:t>The resulting evaporative cooling, similar to what happens with a desert cooler in operation, brings down the body temperature. </a:t>
            </a:r>
          </a:p>
          <a:p>
            <a:pPr algn="just"/>
            <a:r>
              <a:rPr lang="en-US" dirty="0" smtClean="0"/>
              <a:t>In winter when the temperature is much lower than 37C, we start to shiver, a kind of exercise which produces heat and raises the body temperature.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lgn="just"/>
            <a:r>
              <a:rPr lang="en-US" dirty="0" smtClean="0">
                <a:solidFill>
                  <a:srgbClr val="FF0000"/>
                </a:solidFill>
              </a:rPr>
              <a:t>(ii) </a:t>
            </a:r>
            <a:r>
              <a:rPr lang="en-US" b="1" i="1" dirty="0" smtClean="0">
                <a:solidFill>
                  <a:srgbClr val="FF0000"/>
                </a:solidFill>
              </a:rPr>
              <a:t>Conform</a:t>
            </a:r>
            <a:r>
              <a:rPr lang="en-US" b="1" i="1" dirty="0" smtClean="0"/>
              <a:t>: </a:t>
            </a:r>
            <a:r>
              <a:rPr lang="en-US" dirty="0" smtClean="0"/>
              <a:t>An overwhelming majority (99 per cent) of animals and  nearly all plants cannot maintain a constant internal environment.</a:t>
            </a:r>
          </a:p>
          <a:p>
            <a:pPr algn="just"/>
            <a:r>
              <a:rPr lang="en-US" dirty="0" smtClean="0"/>
              <a:t>Their body temperature changes with the ambient temperature. </a:t>
            </a:r>
          </a:p>
          <a:p>
            <a:pPr algn="just"/>
            <a:r>
              <a:rPr lang="en-US" dirty="0" smtClean="0"/>
              <a:t>In aquatic animals, the osmotic concentration of the body fluids change with that of the ambient water osmotic concentration.</a:t>
            </a:r>
          </a:p>
          <a:p>
            <a:pPr algn="just"/>
            <a:r>
              <a:rPr lang="en-US" dirty="0" smtClean="0"/>
              <a:t> These animals and plants are simply conformers. Considering the benefits of a constant internal environment to the organism.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Organisms and Populations class 12 Notes Biology | myCBSEguide | CBSE  Papers &amp; NCERT Solutions"/>
          <p:cNvPicPr>
            <a:picLocks noChangeAspect="1" noChangeArrowheads="1"/>
          </p:cNvPicPr>
          <p:nvPr/>
        </p:nvPicPr>
        <p:blipFill>
          <a:blip r:embed="rId2"/>
          <a:srcRect/>
          <a:stretch>
            <a:fillRect/>
          </a:stretch>
        </p:blipFill>
        <p:spPr bwMode="auto">
          <a:xfrm>
            <a:off x="2517775" y="366712"/>
            <a:ext cx="4264025" cy="60340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lgn="just"/>
            <a:r>
              <a:rPr lang="en-US" dirty="0" smtClean="0">
                <a:solidFill>
                  <a:srgbClr val="FF0000"/>
                </a:solidFill>
              </a:rPr>
              <a:t>(iii) </a:t>
            </a:r>
            <a:r>
              <a:rPr lang="en-US" b="1" i="1" dirty="0" smtClean="0">
                <a:solidFill>
                  <a:srgbClr val="FF0000"/>
                </a:solidFill>
              </a:rPr>
              <a:t>Migrate </a:t>
            </a:r>
            <a:r>
              <a:rPr lang="en-US" b="1" i="1" dirty="0" smtClean="0"/>
              <a:t>: </a:t>
            </a:r>
            <a:r>
              <a:rPr lang="en-US" dirty="0" smtClean="0"/>
              <a:t>The organism can move away temporarily from the stressful habitat to a more hospitable area and return when stressful period is over. </a:t>
            </a:r>
          </a:p>
          <a:p>
            <a:pPr algn="just"/>
            <a:r>
              <a:rPr lang="en-US" dirty="0" smtClean="0"/>
              <a:t> Many animals, particularly birds, during winter undertake long-distance migrations to more hospitable areas. </a:t>
            </a:r>
          </a:p>
          <a:p>
            <a:pPr algn="just"/>
            <a:r>
              <a:rPr lang="en-US" dirty="0" smtClean="0"/>
              <a:t>Every winter the famous </a:t>
            </a:r>
            <a:r>
              <a:rPr lang="en-US" dirty="0" err="1" smtClean="0"/>
              <a:t>Keolado</a:t>
            </a:r>
            <a:r>
              <a:rPr lang="en-US" dirty="0" smtClean="0"/>
              <a:t> National Park (</a:t>
            </a:r>
            <a:r>
              <a:rPr lang="en-US" dirty="0" err="1" smtClean="0"/>
              <a:t>Bharatpur</a:t>
            </a:r>
            <a:r>
              <a:rPr lang="en-US" dirty="0" smtClean="0"/>
              <a:t>) in Rajasthan host thousands of migratory birds coming from Siberia and other extremely cold northern regions.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lgn="just"/>
            <a:r>
              <a:rPr lang="en-US" dirty="0" smtClean="0">
                <a:solidFill>
                  <a:srgbClr val="FF0000"/>
                </a:solidFill>
              </a:rPr>
              <a:t>(iv) </a:t>
            </a:r>
            <a:r>
              <a:rPr lang="en-US" b="1" i="1" dirty="0" smtClean="0">
                <a:solidFill>
                  <a:srgbClr val="FF0000"/>
                </a:solidFill>
              </a:rPr>
              <a:t>Suspend: </a:t>
            </a:r>
            <a:r>
              <a:rPr lang="en-US" dirty="0" smtClean="0"/>
              <a:t>In bacteria, fungi and lower plants, various kinds of </a:t>
            </a:r>
            <a:r>
              <a:rPr lang="en-US" dirty="0" err="1" smtClean="0"/>
              <a:t>thickwalled</a:t>
            </a:r>
            <a:r>
              <a:rPr lang="en-US" dirty="0" smtClean="0"/>
              <a:t> spores are formed which help them to survive </a:t>
            </a:r>
            <a:r>
              <a:rPr lang="en-US" dirty="0" err="1" smtClean="0"/>
              <a:t>unfavourable</a:t>
            </a:r>
            <a:r>
              <a:rPr lang="en-US" dirty="0" smtClean="0"/>
              <a:t> conditions – these germinate on availability of suitable environment.</a:t>
            </a:r>
          </a:p>
          <a:p>
            <a:pPr algn="just"/>
            <a:r>
              <a:rPr lang="en-US" dirty="0" smtClean="0"/>
              <a:t>In higher plants, seeds and some other vegetative reproductive structures serve as means to tide over periods of stress besides helping in dispersal –</a:t>
            </a:r>
          </a:p>
          <a:p>
            <a:pPr algn="just"/>
            <a:r>
              <a:rPr lang="en-US" dirty="0" smtClean="0"/>
              <a:t> They germinate to form new plants under </a:t>
            </a:r>
            <a:r>
              <a:rPr lang="en-US" dirty="0" err="1" smtClean="0"/>
              <a:t>favourable</a:t>
            </a:r>
            <a:r>
              <a:rPr lang="en-US" dirty="0" smtClean="0"/>
              <a:t> moisture and temperature conditions. They do so by reducing their metabolic activity and going into a state of ‘dormancy’.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r>
              <a:rPr lang="en-US" dirty="0" smtClean="0"/>
              <a:t>In animals, the organism, if unable to migrate, might avoid the stress by escaping in time. The familiar case of bears going into </a:t>
            </a:r>
            <a:r>
              <a:rPr lang="en-US" i="1" dirty="0" smtClean="0">
                <a:solidFill>
                  <a:srgbClr val="FF0000"/>
                </a:solidFill>
              </a:rPr>
              <a:t>hibernation</a:t>
            </a:r>
            <a:r>
              <a:rPr lang="en-US" i="1" dirty="0" smtClean="0"/>
              <a:t> </a:t>
            </a:r>
            <a:r>
              <a:rPr lang="en-US" dirty="0" smtClean="0"/>
              <a:t>during winter is an example of escape in time. </a:t>
            </a:r>
          </a:p>
          <a:p>
            <a:pPr algn="just"/>
            <a:r>
              <a:rPr lang="en-US" dirty="0" smtClean="0"/>
              <a:t>Some</a:t>
            </a:r>
            <a:r>
              <a:rPr lang="en-US" i="1" dirty="0" smtClean="0"/>
              <a:t> </a:t>
            </a:r>
            <a:r>
              <a:rPr lang="en-US" dirty="0" smtClean="0"/>
              <a:t>snails and fish go into </a:t>
            </a:r>
            <a:r>
              <a:rPr lang="en-US" i="1" dirty="0" smtClean="0">
                <a:solidFill>
                  <a:srgbClr val="FF0000"/>
                </a:solidFill>
              </a:rPr>
              <a:t>aestivation </a:t>
            </a:r>
            <a:r>
              <a:rPr lang="en-US" dirty="0" smtClean="0"/>
              <a:t>to avoid summer–related problems-heat and </a:t>
            </a:r>
            <a:r>
              <a:rPr lang="en-US" dirty="0" err="1" smtClean="0"/>
              <a:t>dessication</a:t>
            </a:r>
            <a:r>
              <a:rPr lang="en-US" dirty="0" smtClean="0"/>
              <a:t>. Under </a:t>
            </a:r>
            <a:r>
              <a:rPr lang="en-US" dirty="0" err="1" smtClean="0"/>
              <a:t>unfavourable</a:t>
            </a:r>
            <a:r>
              <a:rPr lang="en-US" dirty="0" smtClean="0"/>
              <a:t> conditions</a:t>
            </a:r>
          </a:p>
          <a:p>
            <a:pPr algn="just"/>
            <a:r>
              <a:rPr lang="en-US" dirty="0" smtClean="0"/>
              <a:t>many zooplankton species in lakes and ponds are known to enter </a:t>
            </a:r>
            <a:r>
              <a:rPr lang="en-US" i="1" dirty="0" err="1" smtClean="0">
                <a:solidFill>
                  <a:srgbClr val="FF0000"/>
                </a:solidFill>
              </a:rPr>
              <a:t>diapause</a:t>
            </a:r>
            <a:r>
              <a:rPr lang="en-US" i="1" dirty="0" smtClean="0">
                <a:solidFill>
                  <a:srgbClr val="FF0000"/>
                </a:solidFill>
              </a:rPr>
              <a:t>,</a:t>
            </a:r>
            <a:r>
              <a:rPr lang="en-US" i="1" dirty="0" smtClean="0"/>
              <a:t> </a:t>
            </a:r>
            <a:r>
              <a:rPr lang="en-US" dirty="0" smtClean="0"/>
              <a:t>a stage of suspended development.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Many desert plants have a thick cuticle on their leaf surfaces and have their stomata arranged in deep pits to </a:t>
            </a:r>
            <a:r>
              <a:rPr lang="en-US" dirty="0" err="1" smtClean="0"/>
              <a:t>minimise</a:t>
            </a:r>
            <a:r>
              <a:rPr lang="en-US" dirty="0" smtClean="0"/>
              <a:t> water loss through transpiration.</a:t>
            </a:r>
          </a:p>
          <a:p>
            <a:pPr algn="just"/>
            <a:r>
              <a:rPr lang="en-US" dirty="0" smtClean="0"/>
              <a:t> They also have a special photosynthetic pathway (CAM) that enables their stomata to remain closed during day time.</a:t>
            </a:r>
          </a:p>
          <a:p>
            <a:pPr algn="just"/>
            <a:r>
              <a:rPr lang="en-US" dirty="0" smtClean="0"/>
              <a:t> Some desert plants like </a:t>
            </a:r>
            <a:r>
              <a:rPr lang="en-US" i="1" dirty="0" err="1" smtClean="0"/>
              <a:t>Opuntia</a:t>
            </a:r>
            <a:r>
              <a:rPr lang="en-US" i="1" dirty="0" smtClean="0"/>
              <a:t>, have no leaves – </a:t>
            </a:r>
            <a:r>
              <a:rPr lang="en-US" dirty="0" smtClean="0"/>
              <a:t>they are reduced to spines–and the photosynthetic function is taken over by the flattened stems.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571876"/>
          </a:xfrm>
        </p:spPr>
        <p:txBody>
          <a:bodyPr>
            <a:normAutofit fontScale="92500" lnSpcReduction="10000"/>
          </a:bodyPr>
          <a:lstStyle/>
          <a:p>
            <a:pPr algn="just"/>
            <a:r>
              <a:rPr lang="en-IN" b="1" dirty="0" smtClean="0"/>
              <a:t>Aquatic Plants: </a:t>
            </a:r>
            <a:r>
              <a:rPr lang="en-IN" dirty="0" smtClean="0"/>
              <a:t>Have evolved </a:t>
            </a:r>
            <a:r>
              <a:rPr lang="en-IN" dirty="0" err="1" smtClean="0"/>
              <a:t>aerenchyma</a:t>
            </a:r>
            <a:r>
              <a:rPr lang="en-IN" dirty="0" smtClean="0"/>
              <a:t> for buoyancy and floating. leaves have waxy covering.</a:t>
            </a:r>
          </a:p>
          <a:p>
            <a:pPr algn="just"/>
            <a:r>
              <a:rPr lang="en-IN" b="1" dirty="0" smtClean="0"/>
              <a:t>Desert animal:</a:t>
            </a:r>
            <a:r>
              <a:rPr lang="en-IN" dirty="0" smtClean="0"/>
              <a:t> Kangaroo rat living in the desert of North America never drink water. The water requirement is by internal fat oxidation (in which water is the by product).</a:t>
            </a:r>
          </a:p>
          <a:p>
            <a:pPr algn="just"/>
            <a:r>
              <a:rPr lang="en-IN" dirty="0" smtClean="0"/>
              <a:t> It is also able to concentrate its urine so that the minimal volume of water is lost during excretion</a:t>
            </a:r>
            <a:endParaRPr lang="en-IN" dirty="0"/>
          </a:p>
        </p:txBody>
      </p:sp>
      <p:pic>
        <p:nvPicPr>
          <p:cNvPr id="4" name="Picture 3" descr="flora_01_06.jpg"/>
          <p:cNvPicPr>
            <a:picLocks noChangeAspect="1"/>
          </p:cNvPicPr>
          <p:nvPr/>
        </p:nvPicPr>
        <p:blipFill>
          <a:blip r:embed="rId2" cstate="print"/>
          <a:stretch>
            <a:fillRect/>
          </a:stretch>
        </p:blipFill>
        <p:spPr>
          <a:xfrm>
            <a:off x="0" y="3524248"/>
            <a:ext cx="5000628" cy="3333752"/>
          </a:xfrm>
          <a:prstGeom prst="rect">
            <a:avLst/>
          </a:prstGeom>
        </p:spPr>
      </p:pic>
      <p:pic>
        <p:nvPicPr>
          <p:cNvPr id="5" name="Picture 4" descr="SKR2.jpg"/>
          <p:cNvPicPr>
            <a:picLocks noChangeAspect="1"/>
          </p:cNvPicPr>
          <p:nvPr/>
        </p:nvPicPr>
        <p:blipFill>
          <a:blip r:embed="rId3" cstate="print"/>
          <a:stretch>
            <a:fillRect/>
          </a:stretch>
        </p:blipFill>
        <p:spPr>
          <a:xfrm>
            <a:off x="4929190" y="3500438"/>
            <a:ext cx="4214810" cy="3357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Allen Rule</a:t>
            </a:r>
            <a:endParaRPr lang="en-US" dirty="0"/>
          </a:p>
        </p:txBody>
      </p:sp>
      <p:sp>
        <p:nvSpPr>
          <p:cNvPr id="3" name="Content Placeholder 2"/>
          <p:cNvSpPr>
            <a:spLocks noGrp="1"/>
          </p:cNvSpPr>
          <p:nvPr>
            <p:ph idx="1"/>
          </p:nvPr>
        </p:nvSpPr>
        <p:spPr/>
        <p:txBody>
          <a:bodyPr/>
          <a:lstStyle/>
          <a:p>
            <a:pPr algn="just"/>
            <a:r>
              <a:rPr lang="en-US" dirty="0" smtClean="0"/>
              <a:t>Mammals from colder climates generally have shorter ears and limbs to </a:t>
            </a:r>
            <a:r>
              <a:rPr lang="en-US" dirty="0" err="1" smtClean="0"/>
              <a:t>minimise</a:t>
            </a:r>
            <a:r>
              <a:rPr lang="en-US" dirty="0" smtClean="0"/>
              <a:t> heat loss. (This is called the </a:t>
            </a:r>
            <a:r>
              <a:rPr lang="en-US" i="1" dirty="0" smtClean="0"/>
              <a:t>Allen’s Rule.) </a:t>
            </a:r>
          </a:p>
          <a:p>
            <a:pPr algn="just"/>
            <a:r>
              <a:rPr lang="en-US" dirty="0" smtClean="0"/>
              <a:t>In the polar seas aquatic mammals like seals have a thick layer of fat (blubber) below their skin that acts as an insulator and reduces loss of body heat.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IN" b="1" dirty="0" smtClean="0"/>
              <a:t>Allen’s rule: </a:t>
            </a:r>
            <a:r>
              <a:rPr lang="en-IN" dirty="0" smtClean="0"/>
              <a:t>Allen’s rule states that, animals from colder climates generally have Shorter ears and limbs to minimize the heat loss.</a:t>
            </a:r>
          </a:p>
          <a:p>
            <a:r>
              <a:rPr lang="en-IN" dirty="0" smtClean="0"/>
              <a:t>In Polar seals have a thick layer of fat below the skin that acts as insulator.</a:t>
            </a:r>
          </a:p>
          <a:p>
            <a:r>
              <a:rPr lang="en-IN" dirty="0" smtClean="0"/>
              <a:t>It reduces loss of body heat. Short ears and limbs minimize heat loss.</a:t>
            </a:r>
          </a:p>
        </p:txBody>
      </p:sp>
      <p:pic>
        <p:nvPicPr>
          <p:cNvPr id="4" name="Picture 3" descr="Sunbathing_ Harp_Seal.jpg"/>
          <p:cNvPicPr>
            <a:picLocks noChangeAspect="1"/>
          </p:cNvPicPr>
          <p:nvPr/>
        </p:nvPicPr>
        <p:blipFill>
          <a:blip r:embed="rId2" cstate="print"/>
          <a:stretch>
            <a:fillRect/>
          </a:stretch>
        </p:blipFill>
        <p:spPr>
          <a:xfrm>
            <a:off x="285720" y="3786190"/>
            <a:ext cx="3809995" cy="2857496"/>
          </a:xfrm>
          <a:prstGeom prst="rect">
            <a:avLst/>
          </a:prstGeom>
        </p:spPr>
      </p:pic>
      <p:pic>
        <p:nvPicPr>
          <p:cNvPr id="5" name="Picture 4" descr="allen's.2.gif"/>
          <p:cNvPicPr>
            <a:picLocks noChangeAspect="1"/>
          </p:cNvPicPr>
          <p:nvPr/>
        </p:nvPicPr>
        <p:blipFill>
          <a:blip r:embed="rId3" cstate="print"/>
          <a:stretch>
            <a:fillRect/>
          </a:stretch>
        </p:blipFill>
        <p:spPr>
          <a:xfrm>
            <a:off x="4286247" y="3786190"/>
            <a:ext cx="4766057" cy="2838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r>
              <a:rPr lang="en-IN" dirty="0" smtClean="0"/>
              <a:t>Desert Lizards keep their body temperature constant by </a:t>
            </a:r>
            <a:r>
              <a:rPr lang="en-IN" dirty="0" err="1" smtClean="0"/>
              <a:t>behavioral</a:t>
            </a:r>
            <a:r>
              <a:rPr lang="en-IN" dirty="0" smtClean="0"/>
              <a:t> adaptation. They bask in the sun and absorb the heat when their body temperature decreases below the comfort zone.</a:t>
            </a:r>
          </a:p>
          <a:p>
            <a:pPr algn="just"/>
            <a:r>
              <a:rPr lang="en-IN" dirty="0" smtClean="0"/>
              <a:t>Burrowing habit also helps to protect desert animals from high temperature</a:t>
            </a:r>
          </a:p>
          <a:p>
            <a:pPr algn="just"/>
            <a:endParaRPr lang="en-IN" dirty="0"/>
          </a:p>
        </p:txBody>
      </p:sp>
      <p:pic>
        <p:nvPicPr>
          <p:cNvPr id="4" name="Picture 3" descr="495797421.jpg"/>
          <p:cNvPicPr>
            <a:picLocks noChangeAspect="1"/>
          </p:cNvPicPr>
          <p:nvPr/>
        </p:nvPicPr>
        <p:blipFill>
          <a:blip r:embed="rId2" cstate="print"/>
          <a:stretch>
            <a:fillRect/>
          </a:stretch>
        </p:blipFill>
        <p:spPr>
          <a:xfrm>
            <a:off x="0" y="3730218"/>
            <a:ext cx="4714876" cy="3127782"/>
          </a:xfrm>
          <a:prstGeom prst="rect">
            <a:avLst/>
          </a:prstGeom>
        </p:spPr>
      </p:pic>
      <p:pic>
        <p:nvPicPr>
          <p:cNvPr id="5" name="Picture 4" descr="4_Prairie_Dogs_600.jpg"/>
          <p:cNvPicPr>
            <a:picLocks noChangeAspect="1"/>
          </p:cNvPicPr>
          <p:nvPr/>
        </p:nvPicPr>
        <p:blipFill>
          <a:blip r:embed="rId3" cstate="print"/>
          <a:stretch>
            <a:fillRect/>
          </a:stretch>
        </p:blipFill>
        <p:spPr>
          <a:xfrm>
            <a:off x="4714876" y="3786190"/>
            <a:ext cx="4429124" cy="3071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458200" cy="4525963"/>
          </a:xfrm>
        </p:spPr>
        <p:txBody>
          <a:bodyPr>
            <a:noAutofit/>
          </a:bodyPr>
          <a:lstStyle/>
          <a:p>
            <a:pPr algn="just">
              <a:buFont typeface="Wingdings" pitchFamily="2" charset="2"/>
              <a:buChar char="§"/>
            </a:pPr>
            <a:r>
              <a:rPr lang="en-US" sz="2400" dirty="0" smtClean="0"/>
              <a:t>Some organisms possess adaptations that are physiological which allow them to respond quickly to a stressful situation.</a:t>
            </a:r>
          </a:p>
          <a:p>
            <a:pPr algn="just">
              <a:buFont typeface="Wingdings" pitchFamily="2" charset="2"/>
              <a:buChar char="§"/>
            </a:pPr>
            <a:r>
              <a:rPr lang="en-US" sz="2400" dirty="0" smtClean="0"/>
              <a:t>In high altitude place (&gt;3,500m </a:t>
            </a:r>
            <a:r>
              <a:rPr lang="en-US" sz="2400" dirty="0" err="1" smtClean="0"/>
              <a:t>Rohtang</a:t>
            </a:r>
            <a:r>
              <a:rPr lang="en-US" sz="2400" dirty="0" smtClean="0"/>
              <a:t> Pass near </a:t>
            </a:r>
            <a:r>
              <a:rPr lang="en-US" sz="2400" dirty="0" err="1" smtClean="0"/>
              <a:t>Manali</a:t>
            </a:r>
            <a:r>
              <a:rPr lang="en-US" sz="2400" dirty="0" smtClean="0"/>
              <a:t> and  </a:t>
            </a:r>
            <a:r>
              <a:rPr lang="en-US" sz="2400" dirty="0" err="1" smtClean="0"/>
              <a:t>Mansarovar</a:t>
            </a:r>
            <a:r>
              <a:rPr lang="en-US" sz="2400" dirty="0" smtClean="0"/>
              <a:t>, in China occupied Tibet) person is suffering from nausea, fatigue and heart palpitations and known as  </a:t>
            </a:r>
            <a:r>
              <a:rPr lang="en-US" sz="2400" i="1" dirty="0" smtClean="0">
                <a:solidFill>
                  <a:srgbClr val="FF0000"/>
                </a:solidFill>
              </a:rPr>
              <a:t>altitude sickness</a:t>
            </a:r>
            <a:endParaRPr lang="en-US" sz="2400" dirty="0" smtClean="0">
              <a:solidFill>
                <a:srgbClr val="FF0000"/>
              </a:solidFill>
            </a:endParaRPr>
          </a:p>
          <a:p>
            <a:pPr algn="just">
              <a:buFont typeface="Wingdings" pitchFamily="2" charset="2"/>
              <a:buChar char="§"/>
            </a:pPr>
            <a:r>
              <a:rPr lang="en-US" sz="2400" dirty="0" smtClean="0"/>
              <a:t>This is because in the low atmospheric pressure of high altitudes, the body does not get enough oxygen. But, gradually you get </a:t>
            </a:r>
            <a:r>
              <a:rPr lang="en-US" sz="2400" dirty="0" err="1" smtClean="0"/>
              <a:t>acclimatised</a:t>
            </a:r>
            <a:r>
              <a:rPr lang="en-US" sz="2400" dirty="0" smtClean="0"/>
              <a:t> and stop experiencing altitude sickness. </a:t>
            </a:r>
            <a:r>
              <a:rPr lang="en-US" sz="2400" i="1" dirty="0" smtClean="0"/>
              <a:t> </a:t>
            </a:r>
          </a:p>
          <a:p>
            <a:pPr algn="just">
              <a:buFont typeface="Wingdings" pitchFamily="2" charset="2"/>
              <a:buChar char="§"/>
            </a:pPr>
            <a:r>
              <a:rPr lang="en-US" sz="2400" dirty="0" smtClean="0"/>
              <a:t>The body compensates low oxygen availability by increasing red blood cell production, decreasing the binding affinity of hemoglobin and by increasing breathing rate.</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dirty="0" smtClean="0"/>
              <a:t>In most animals, the metabolic reactions and hence all the physiological functions proceed optimally in a narrow temperature range (in humans, it is 37C). </a:t>
            </a:r>
          </a:p>
          <a:p>
            <a:pPr algn="just"/>
            <a:r>
              <a:rPr lang="en-US" dirty="0" smtClean="0"/>
              <a:t>But there are microbes (</a:t>
            </a:r>
            <a:r>
              <a:rPr lang="en-US" dirty="0" err="1" smtClean="0"/>
              <a:t>archaebacteria</a:t>
            </a:r>
            <a:r>
              <a:rPr lang="en-US" dirty="0" smtClean="0"/>
              <a:t>) that flourish in hot springs and deep sea hydrothermal vents where temperatures far exceed 100C.</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biomes</a:t>
            </a:r>
            <a:endParaRPr lang="en-US" dirty="0"/>
          </a:p>
        </p:txBody>
      </p:sp>
      <p:sp>
        <p:nvSpPr>
          <p:cNvPr id="3" name="Content Placeholder 2"/>
          <p:cNvSpPr>
            <a:spLocks noGrp="1"/>
          </p:cNvSpPr>
          <p:nvPr>
            <p:ph idx="1"/>
          </p:nvPr>
        </p:nvSpPr>
        <p:spPr/>
        <p:txBody>
          <a:bodyPr>
            <a:normAutofit fontScale="85000" lnSpcReduction="20000"/>
          </a:bodyPr>
          <a:lstStyle/>
          <a:p>
            <a:pPr algn="just">
              <a:buNone/>
            </a:pPr>
            <a:r>
              <a:rPr lang="en-US" b="1" dirty="0" smtClean="0"/>
              <a:t>     </a:t>
            </a:r>
            <a:r>
              <a:rPr lang="en-US" dirty="0" smtClean="0"/>
              <a:t>Regional and local variations within each biome lead to the formation of a wide variety of habitats.</a:t>
            </a:r>
          </a:p>
          <a:p>
            <a:pPr algn="just"/>
            <a:r>
              <a:rPr lang="en-US" dirty="0" smtClean="0"/>
              <a:t> Major biomes of India are shown in Figure 13.2.</a:t>
            </a:r>
          </a:p>
          <a:p>
            <a:pPr algn="just"/>
            <a:r>
              <a:rPr lang="en-US" dirty="0" smtClean="0"/>
              <a:t>On planet Earth, life exists not just in a few </a:t>
            </a:r>
            <a:r>
              <a:rPr lang="en-US" dirty="0" err="1" smtClean="0"/>
              <a:t>favourable</a:t>
            </a:r>
            <a:r>
              <a:rPr lang="en-US" dirty="0" smtClean="0"/>
              <a:t> habitats but even in extreme and harsh habitats – scorching Rajasthan desert, perpetually rain-soaked Meghalaya forests, deep ocean trenches, torrential streams, permafrost polar regions, high mountain tops, boiling thermal </a:t>
            </a:r>
            <a:r>
              <a:rPr lang="en-US" dirty="0" err="1" smtClean="0"/>
              <a:t>springs,and</a:t>
            </a:r>
            <a:r>
              <a:rPr lang="en-US" dirty="0" smtClean="0"/>
              <a:t> stinking compost pits, to name a few.</a:t>
            </a:r>
          </a:p>
          <a:p>
            <a:pPr algn="just"/>
            <a:r>
              <a:rPr lang="en-US" dirty="0" smtClean="0"/>
              <a:t> Even our intestine is a unique habitat for hundreds of species of microbes.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a:t>
            </a:r>
            <a:endParaRPr lang="en-US" dirty="0"/>
          </a:p>
        </p:txBody>
      </p:sp>
      <p:sp>
        <p:nvSpPr>
          <p:cNvPr id="3" name="Content Placeholder 2"/>
          <p:cNvSpPr>
            <a:spLocks noGrp="1"/>
          </p:cNvSpPr>
          <p:nvPr>
            <p:ph idx="1"/>
          </p:nvPr>
        </p:nvSpPr>
        <p:spPr/>
        <p:txBody>
          <a:bodyPr/>
          <a:lstStyle/>
          <a:p>
            <a:pPr algn="just"/>
            <a:r>
              <a:rPr lang="en-US" dirty="0" smtClean="0"/>
              <a:t>In nature, we rarely find isolated, single individuals of any species; majority of them live in groups in a well defined geographical area, share or compete for similar resources, potentially interbreed and thus constitute a POPULATION.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Population Attributes</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Population has birth rates and death rates.</a:t>
            </a:r>
          </a:p>
          <a:p>
            <a:pPr algn="just"/>
            <a:r>
              <a:rPr lang="en-US" dirty="0" smtClean="0"/>
              <a:t> In a population these rates refer to per capita births and deaths, respectively.</a:t>
            </a:r>
          </a:p>
          <a:p>
            <a:pPr algn="just"/>
            <a:r>
              <a:rPr lang="en-US" dirty="0" smtClean="0"/>
              <a:t> The rates, hence, expressed is change in numbers (increase or decrease) with respect to members of the population. </a:t>
            </a:r>
          </a:p>
          <a:p>
            <a:pPr algn="just"/>
            <a:r>
              <a:rPr lang="en-US" dirty="0" smtClean="0"/>
              <a:t>Here is an example. If in a pond there are 20 lotus plants last year and through reproduction 8 new plants are added, taking the current population to 28, we calculate the birth rate as 8/20 = 0.4 offspring per lotus per year.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smtClean="0"/>
              <a:t>If 4 individuals in a laboratory population of 40 </a:t>
            </a:r>
            <a:r>
              <a:rPr lang="en-US" dirty="0" err="1" smtClean="0"/>
              <a:t>fruitflies</a:t>
            </a:r>
            <a:r>
              <a:rPr lang="en-US" dirty="0" smtClean="0"/>
              <a:t> died during a specified time interval, say a week, the death rate in the population during that period is 4/40 = 0.1 individuals per </a:t>
            </a:r>
            <a:r>
              <a:rPr lang="en-US" dirty="0" err="1" smtClean="0"/>
              <a:t>fruitfly</a:t>
            </a:r>
            <a:r>
              <a:rPr lang="en-US" dirty="0" smtClean="0"/>
              <a:t> per week.</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Sex ratio.</a:t>
            </a:r>
            <a:endParaRPr lang="en-US" dirty="0"/>
          </a:p>
        </p:txBody>
      </p:sp>
      <p:sp>
        <p:nvSpPr>
          <p:cNvPr id="3" name="Content Placeholder 2"/>
          <p:cNvSpPr>
            <a:spLocks noGrp="1"/>
          </p:cNvSpPr>
          <p:nvPr>
            <p:ph idx="1"/>
          </p:nvPr>
        </p:nvSpPr>
        <p:spPr/>
        <p:txBody>
          <a:bodyPr/>
          <a:lstStyle/>
          <a:p>
            <a:pPr algn="just"/>
            <a:r>
              <a:rPr lang="en-US" dirty="0" smtClean="0"/>
              <a:t>Another attribute characteristic of a population is </a:t>
            </a:r>
            <a:r>
              <a:rPr lang="en-US" i="1" dirty="0" smtClean="0"/>
              <a:t>sex ratio. </a:t>
            </a:r>
          </a:p>
          <a:p>
            <a:pPr algn="just"/>
            <a:r>
              <a:rPr lang="en-US" dirty="0" smtClean="0"/>
              <a:t>An</a:t>
            </a:r>
            <a:r>
              <a:rPr lang="en-US" i="1" dirty="0" smtClean="0"/>
              <a:t> </a:t>
            </a:r>
            <a:r>
              <a:rPr lang="en-US" dirty="0" smtClean="0"/>
              <a:t>individual is either a male or a female but a population has a sex ratio (e.g., 60 per cent of the population are females and 40 per cent males).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PYRAMIDS</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A population at any given time is composed of individuals of different ages. </a:t>
            </a:r>
          </a:p>
          <a:p>
            <a:pPr algn="just"/>
            <a:r>
              <a:rPr lang="en-US" dirty="0" smtClean="0"/>
              <a:t>If the age distribution (per cent individuals of a given age or age group) is plotted for the population, the resulting structure is called an age pyramid (Figure 13.4). </a:t>
            </a:r>
          </a:p>
          <a:p>
            <a:pPr algn="just"/>
            <a:r>
              <a:rPr lang="en-US" dirty="0" smtClean="0"/>
              <a:t>For human population, the age pyramids generally show age distribution of males and females in a combined diagram. </a:t>
            </a:r>
          </a:p>
          <a:p>
            <a:pPr algn="just"/>
            <a:r>
              <a:rPr lang="en-US" dirty="0" smtClean="0"/>
              <a:t>The shape of the pyramids reflects the growth status of the population - (a) Expanding/ growing, (b) stable or (c) declining.</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Organisms and Populations class 12 Notes Biology | myCBSEguide | CBSE  Papers &amp; NCERT Solutions"/>
          <p:cNvPicPr>
            <a:picLocks noChangeAspect="1" noChangeArrowheads="1"/>
          </p:cNvPicPr>
          <p:nvPr/>
        </p:nvPicPr>
        <p:blipFill>
          <a:blip r:embed="rId2"/>
          <a:srcRect/>
          <a:stretch>
            <a:fillRect/>
          </a:stretch>
        </p:blipFill>
        <p:spPr bwMode="auto">
          <a:xfrm>
            <a:off x="384175" y="1395412"/>
            <a:ext cx="8455025" cy="348138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GROWTH</a:t>
            </a:r>
            <a:endParaRPr lang="en-US" dirty="0"/>
          </a:p>
        </p:txBody>
      </p:sp>
      <p:sp>
        <p:nvSpPr>
          <p:cNvPr id="3" name="Content Placeholder 2"/>
          <p:cNvSpPr>
            <a:spLocks noGrp="1"/>
          </p:cNvSpPr>
          <p:nvPr>
            <p:ph idx="1"/>
          </p:nvPr>
        </p:nvSpPr>
        <p:spPr/>
        <p:txBody>
          <a:bodyPr>
            <a:normAutofit/>
          </a:bodyPr>
          <a:lstStyle/>
          <a:p>
            <a:pPr algn="just"/>
            <a:r>
              <a:rPr lang="en-US" dirty="0" smtClean="0"/>
              <a:t>It keeps changing in time, depending on various factors including food availability, predation pressure and adverse weather.</a:t>
            </a:r>
          </a:p>
          <a:p>
            <a:pPr algn="just"/>
            <a:r>
              <a:rPr lang="en-US" dirty="0" smtClean="0"/>
              <a:t> In fact, it is these changes in population density two of which (</a:t>
            </a:r>
            <a:r>
              <a:rPr lang="en-US" dirty="0" err="1" smtClean="0"/>
              <a:t>natality</a:t>
            </a:r>
            <a:r>
              <a:rPr lang="en-US" dirty="0" smtClean="0"/>
              <a:t> and immigration) contribute to an increase in population density and two (mortality and emigration) to a decrease.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Organisms and Populations class 12 Notes Biology | myCBSEguide | CBSE  Papers &amp; NCERT Solutions"/>
          <p:cNvPicPr>
            <a:picLocks noChangeAspect="1" noChangeArrowheads="1"/>
          </p:cNvPicPr>
          <p:nvPr/>
        </p:nvPicPr>
        <p:blipFill>
          <a:blip r:embed="rId2"/>
          <a:srcRect/>
          <a:stretch>
            <a:fillRect/>
          </a:stretch>
        </p:blipFill>
        <p:spPr bwMode="auto">
          <a:xfrm>
            <a:off x="688975" y="625475"/>
            <a:ext cx="7388225" cy="48609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Growth</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i="1" dirty="0" err="1" smtClean="0">
                <a:solidFill>
                  <a:srgbClr val="FF0000"/>
                </a:solidFill>
              </a:rPr>
              <a:t>Natality</a:t>
            </a:r>
            <a:r>
              <a:rPr lang="en-US" i="1" dirty="0" smtClean="0">
                <a:solidFill>
                  <a:srgbClr val="FF0000"/>
                </a:solidFill>
              </a:rPr>
              <a:t> </a:t>
            </a:r>
            <a:r>
              <a:rPr lang="en-US" dirty="0" smtClean="0"/>
              <a:t>refers to the number of births during a given period in the population that are added to the initial density.</a:t>
            </a:r>
          </a:p>
          <a:p>
            <a:pPr algn="just"/>
            <a:r>
              <a:rPr lang="en-US" dirty="0" smtClean="0">
                <a:solidFill>
                  <a:srgbClr val="FF0000"/>
                </a:solidFill>
              </a:rPr>
              <a:t>(ii) </a:t>
            </a:r>
            <a:r>
              <a:rPr lang="en-US" i="1" dirty="0" smtClean="0">
                <a:solidFill>
                  <a:srgbClr val="FF0000"/>
                </a:solidFill>
              </a:rPr>
              <a:t>Mortality </a:t>
            </a:r>
            <a:r>
              <a:rPr lang="en-US" dirty="0" smtClean="0"/>
              <a:t>is the number of deaths in the population during a given period.</a:t>
            </a:r>
          </a:p>
          <a:p>
            <a:pPr algn="just"/>
            <a:r>
              <a:rPr lang="en-US" dirty="0" smtClean="0">
                <a:solidFill>
                  <a:srgbClr val="FF0000"/>
                </a:solidFill>
              </a:rPr>
              <a:t>(iii) </a:t>
            </a:r>
            <a:r>
              <a:rPr lang="en-US" i="1" dirty="0" smtClean="0">
                <a:solidFill>
                  <a:srgbClr val="FF0000"/>
                </a:solidFill>
              </a:rPr>
              <a:t>Immigration </a:t>
            </a:r>
            <a:r>
              <a:rPr lang="en-US" dirty="0" smtClean="0"/>
              <a:t>is the number of individuals of the same species that have come into the habitat from elsewhere during the time period under consideration.</a:t>
            </a:r>
          </a:p>
          <a:p>
            <a:pPr algn="just"/>
            <a:r>
              <a:rPr lang="en-US" dirty="0" smtClean="0">
                <a:solidFill>
                  <a:srgbClr val="FF0000"/>
                </a:solidFill>
              </a:rPr>
              <a:t>(iv) </a:t>
            </a:r>
            <a:r>
              <a:rPr lang="en-US" i="1" dirty="0" smtClean="0">
                <a:solidFill>
                  <a:srgbClr val="FF0000"/>
                </a:solidFill>
              </a:rPr>
              <a:t>Emigration </a:t>
            </a:r>
            <a:r>
              <a:rPr lang="en-US" dirty="0" smtClean="0"/>
              <a:t>is the number of individuals of the population who left the habitat and gone elsewhere during the time period under consideration.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MODELS </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solidFill>
                  <a:srgbClr val="FF0000"/>
                </a:solidFill>
              </a:rPr>
              <a:t>(</a:t>
            </a:r>
            <a:r>
              <a:rPr lang="en-US" dirty="0" err="1" smtClean="0">
                <a:solidFill>
                  <a:srgbClr val="FF0000"/>
                </a:solidFill>
              </a:rPr>
              <a:t>i</a:t>
            </a:r>
            <a:r>
              <a:rPr lang="en-US" dirty="0" smtClean="0">
                <a:solidFill>
                  <a:srgbClr val="FF0000"/>
                </a:solidFill>
              </a:rPr>
              <a:t>) </a:t>
            </a:r>
            <a:r>
              <a:rPr lang="en-US" b="1" i="1" dirty="0" smtClean="0">
                <a:solidFill>
                  <a:srgbClr val="FF0000"/>
                </a:solidFill>
              </a:rPr>
              <a:t>Exponential growth: </a:t>
            </a:r>
            <a:r>
              <a:rPr lang="en-US" dirty="0" smtClean="0"/>
              <a:t>Resource (food and space) availability is obviously essential for the unimpeded growth of a population.</a:t>
            </a:r>
          </a:p>
          <a:p>
            <a:pPr algn="just"/>
            <a:r>
              <a:rPr lang="en-US" dirty="0" smtClean="0"/>
              <a:t>Ideally, when resources in the habitat are unlimited, each species has the ability to </a:t>
            </a:r>
            <a:r>
              <a:rPr lang="en-US" dirty="0" err="1" smtClean="0"/>
              <a:t>realise</a:t>
            </a:r>
            <a:r>
              <a:rPr lang="en-US" dirty="0" smtClean="0"/>
              <a:t> fully its innate potential to grow in number, as Darwin observed while developing his theory of natural selection.</a:t>
            </a:r>
          </a:p>
          <a:p>
            <a:pPr algn="just"/>
            <a:r>
              <a:rPr lang="en-US" dirty="0" smtClean="0"/>
              <a:t>Then the population grows in an exponential or geometric fashion.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BIOMES</a:t>
            </a:r>
            <a:endParaRPr lang="en-US" dirty="0"/>
          </a:p>
        </p:txBody>
      </p:sp>
      <p:sp>
        <p:nvSpPr>
          <p:cNvPr id="3" name="Content Placeholder 2"/>
          <p:cNvSpPr>
            <a:spLocks noGrp="1"/>
          </p:cNvSpPr>
          <p:nvPr>
            <p:ph idx="1"/>
          </p:nvPr>
        </p:nvSpPr>
        <p:spPr/>
        <p:txBody>
          <a:bodyPr/>
          <a:lstStyle/>
          <a:p>
            <a:r>
              <a:rPr lang="en-US" dirty="0" smtClean="0"/>
              <a:t>1.DESERT</a:t>
            </a:r>
          </a:p>
          <a:p>
            <a:r>
              <a:rPr lang="en-US" dirty="0" smtClean="0"/>
              <a:t>2.GRASSLAND</a:t>
            </a:r>
          </a:p>
          <a:p>
            <a:r>
              <a:rPr lang="en-US" dirty="0" smtClean="0"/>
              <a:t>3.TROPICAL RAIN FOREST</a:t>
            </a:r>
          </a:p>
          <a:p>
            <a:r>
              <a:rPr lang="en-US" dirty="0" smtClean="0"/>
              <a:t>4.TEMPERATE FOREST</a:t>
            </a:r>
          </a:p>
          <a:p>
            <a:r>
              <a:rPr lang="en-US" dirty="0" smtClean="0"/>
              <a:t>5.CONIFEROUS FOREST</a:t>
            </a:r>
          </a:p>
          <a:p>
            <a:r>
              <a:rPr lang="en-US" dirty="0" smtClean="0"/>
              <a:t>6.ARCTIC AND ALPINE TUNDRA</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hapter 13 ecology:organism and population. 2014 by mohanbio"/>
          <p:cNvPicPr>
            <a:picLocks noChangeAspect="1" noChangeArrowheads="1"/>
          </p:cNvPicPr>
          <p:nvPr/>
        </p:nvPicPr>
        <p:blipFill>
          <a:blip r:embed="rId2"/>
          <a:srcRect/>
          <a:stretch>
            <a:fillRect/>
          </a:stretch>
        </p:blipFill>
        <p:spPr bwMode="auto">
          <a:xfrm>
            <a:off x="307975" y="176212"/>
            <a:ext cx="8226425" cy="584358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just"/>
            <a:r>
              <a:rPr lang="en-US" dirty="0" smtClean="0">
                <a:solidFill>
                  <a:srgbClr val="FF0000"/>
                </a:solidFill>
              </a:rPr>
              <a:t>(ii) </a:t>
            </a:r>
            <a:r>
              <a:rPr lang="en-US" b="1" i="1" dirty="0" smtClean="0">
                <a:solidFill>
                  <a:srgbClr val="FF0000"/>
                </a:solidFill>
              </a:rPr>
              <a:t>Logistic growth: </a:t>
            </a:r>
            <a:r>
              <a:rPr lang="en-US" dirty="0" smtClean="0"/>
              <a:t>No population of any species in nature has at its disposal unlimited resources to permit exponential growth. </a:t>
            </a:r>
          </a:p>
          <a:p>
            <a:pPr algn="just"/>
            <a:r>
              <a:rPr lang="en-US" dirty="0" smtClean="0"/>
              <a:t>This leads to competition between individuals for limited resources.</a:t>
            </a:r>
          </a:p>
          <a:p>
            <a:pPr algn="just"/>
            <a:r>
              <a:rPr lang="en-US" dirty="0" smtClean="0"/>
              <a:t>Eventually, the ‘fittest’ individual will survive and reproduce</a:t>
            </a:r>
            <a:r>
              <a:rPr lang="en-US" smtClean="0"/>
              <a:t>. </a:t>
            </a:r>
            <a:endParaRPr lang="en-US" dirty="0" smtClean="0"/>
          </a:p>
          <a:p>
            <a:pPr algn="just"/>
            <a:r>
              <a:rPr lang="en-US" dirty="0" smtClean="0"/>
              <a:t>In nature, a given habitat has enough resources to support a maximum possible number, beyond which no further growth is possible. Let us call this limit as nature’s </a:t>
            </a:r>
            <a:r>
              <a:rPr lang="en-US" i="1" dirty="0" smtClean="0">
                <a:solidFill>
                  <a:srgbClr val="00B0F0"/>
                </a:solidFill>
              </a:rPr>
              <a:t>carrying capacity (K) </a:t>
            </a:r>
            <a:r>
              <a:rPr lang="en-US" i="1" dirty="0" smtClean="0"/>
              <a:t>for </a:t>
            </a:r>
            <a:r>
              <a:rPr lang="en-US" dirty="0" smtClean="0"/>
              <a:t>that species in that habitat.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NCERT Exemplar Solutions Class 12 Biology Chapter 13 - Organisms and  populations | Find PDF here"/>
          <p:cNvPicPr>
            <a:picLocks noChangeAspect="1" noChangeArrowheads="1"/>
          </p:cNvPicPr>
          <p:nvPr/>
        </p:nvPicPr>
        <p:blipFill>
          <a:blip r:embed="rId2"/>
          <a:srcRect/>
          <a:stretch>
            <a:fillRect/>
          </a:stretch>
        </p:blipFill>
        <p:spPr bwMode="auto">
          <a:xfrm>
            <a:off x="460375" y="781050"/>
            <a:ext cx="8074025" cy="50101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a) Compare, giving reasons, the J-shaped and S-shaped models of population  growth of a species. (b) Explain 'fitness of a species'' as mentioned by  Darwin. from Biology Organisms and Populations Class 12"/>
          <p:cNvPicPr>
            <a:picLocks noChangeAspect="1" noChangeArrowheads="1"/>
          </p:cNvPicPr>
          <p:nvPr/>
        </p:nvPicPr>
        <p:blipFill>
          <a:blip r:embed="rId2"/>
          <a:srcRect/>
          <a:stretch>
            <a:fillRect/>
          </a:stretch>
        </p:blipFill>
        <p:spPr bwMode="auto">
          <a:xfrm>
            <a:off x="1374775" y="1104900"/>
            <a:ext cx="6626225" cy="46863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382000" cy="4525963"/>
          </a:xfrm>
        </p:spPr>
        <p:txBody>
          <a:bodyPr>
            <a:normAutofit fontScale="77500" lnSpcReduction="20000"/>
          </a:bodyPr>
          <a:lstStyle/>
          <a:p>
            <a:pPr algn="just"/>
            <a:r>
              <a:rPr lang="en-US" dirty="0" smtClean="0"/>
              <a:t>A population growing in a habitat with limited resources show initially a lag phase, followed by phases of acceleration and deceleration and finally an asymptote, when the population density reaches the carrying capacity. </a:t>
            </a:r>
          </a:p>
          <a:p>
            <a:pPr algn="just"/>
            <a:r>
              <a:rPr lang="en-US" dirty="0" smtClean="0"/>
              <a:t>A plot of N in relation to time (t) results in a sigmoid curve. </a:t>
            </a:r>
          </a:p>
          <a:p>
            <a:pPr algn="just"/>
            <a:r>
              <a:rPr lang="en-US" dirty="0" smtClean="0"/>
              <a:t>This type of population growth is called </a:t>
            </a:r>
            <a:r>
              <a:rPr lang="en-US" i="1" dirty="0" err="1" smtClean="0">
                <a:solidFill>
                  <a:srgbClr val="FF0000"/>
                </a:solidFill>
              </a:rPr>
              <a:t>Verhulst</a:t>
            </a:r>
            <a:r>
              <a:rPr lang="en-US" i="1" dirty="0" smtClean="0">
                <a:solidFill>
                  <a:srgbClr val="FF0000"/>
                </a:solidFill>
              </a:rPr>
              <a:t>-Pearl Logistic Growth </a:t>
            </a:r>
            <a:r>
              <a:rPr lang="en-US" i="1" dirty="0" smtClean="0"/>
              <a:t>(Figure 13.5) and is described by </a:t>
            </a:r>
            <a:r>
              <a:rPr lang="en-US" dirty="0" smtClean="0"/>
              <a:t>the following equation: </a:t>
            </a:r>
          </a:p>
          <a:p>
            <a:pPr algn="just">
              <a:buNone/>
            </a:pPr>
            <a:r>
              <a:rPr lang="en-US" dirty="0" smtClean="0"/>
              <a:t>         </a:t>
            </a:r>
            <a:r>
              <a:rPr lang="en-US" dirty="0" err="1" smtClean="0"/>
              <a:t>dN</a:t>
            </a:r>
            <a:r>
              <a:rPr lang="en-US" dirty="0" smtClean="0"/>
              <a:t>/</a:t>
            </a:r>
            <a:r>
              <a:rPr lang="en-US" dirty="0" err="1" smtClean="0"/>
              <a:t>dt</a:t>
            </a:r>
            <a:r>
              <a:rPr lang="en-US" dirty="0" smtClean="0"/>
              <a:t> =</a:t>
            </a:r>
            <a:r>
              <a:rPr lang="en-US" dirty="0" err="1" smtClean="0"/>
              <a:t>rN</a:t>
            </a:r>
            <a:r>
              <a:rPr lang="en-US" dirty="0" smtClean="0"/>
              <a:t> (  K- N/K)</a:t>
            </a:r>
          </a:p>
          <a:p>
            <a:pPr algn="just">
              <a:buNone/>
            </a:pPr>
            <a:r>
              <a:rPr lang="en-US" dirty="0" smtClean="0"/>
              <a:t>      Where N = Population density at time t                                                  r = Intrinsic rate of natural increase</a:t>
            </a:r>
          </a:p>
          <a:p>
            <a:pPr algn="just">
              <a:buNone/>
            </a:pPr>
            <a:r>
              <a:rPr lang="en-US" dirty="0" smtClean="0"/>
              <a:t>      K = Carrying capacity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Interactions</a:t>
            </a:r>
            <a:endParaRPr lang="en-US" dirty="0"/>
          </a:p>
        </p:txBody>
      </p:sp>
      <p:sp>
        <p:nvSpPr>
          <p:cNvPr id="3" name="Content Placeholder 2"/>
          <p:cNvSpPr>
            <a:spLocks noGrp="1"/>
          </p:cNvSpPr>
          <p:nvPr>
            <p:ph idx="1"/>
          </p:nvPr>
        </p:nvSpPr>
        <p:spPr/>
        <p:txBody>
          <a:bodyPr>
            <a:normAutofit fontScale="92500"/>
          </a:bodyPr>
          <a:lstStyle/>
          <a:p>
            <a:pPr algn="just"/>
            <a:r>
              <a:rPr lang="en-US" dirty="0" err="1" smtClean="0"/>
              <a:t>Interspecific</a:t>
            </a:r>
            <a:r>
              <a:rPr lang="en-US" dirty="0" smtClean="0"/>
              <a:t> interactions arise from the interaction of populations of two different species. They could be beneficial, detrimental or neutral (neither harm nor benefit) to one of the species or both. </a:t>
            </a:r>
          </a:p>
          <a:p>
            <a:pPr algn="just"/>
            <a:r>
              <a:rPr lang="en-US" dirty="0" smtClean="0"/>
              <a:t>Assigning a </a:t>
            </a:r>
            <a:r>
              <a:rPr lang="en-US" b="1" dirty="0" smtClean="0"/>
              <a:t>‘+’ </a:t>
            </a:r>
            <a:r>
              <a:rPr lang="en-US" dirty="0" smtClean="0"/>
              <a:t>sign for beneficial interaction, </a:t>
            </a:r>
            <a:r>
              <a:rPr lang="en-US" b="1" dirty="0" smtClean="0"/>
              <a:t>‘-’ </a:t>
            </a:r>
            <a:r>
              <a:rPr lang="en-US" dirty="0" smtClean="0"/>
              <a:t>sign for detrimental and 0 for neutral interaction, let us look at all the possible outcomes of </a:t>
            </a:r>
            <a:r>
              <a:rPr lang="en-US" dirty="0" err="1" smtClean="0"/>
              <a:t>interspecific</a:t>
            </a:r>
            <a:r>
              <a:rPr lang="en-US" dirty="0" smtClean="0"/>
              <a:t> interactions (Table13.1).</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Population Interactions</a:t>
            </a:r>
            <a:endParaRPr lang="en-US" dirty="0"/>
          </a:p>
        </p:txBody>
      </p:sp>
      <p:graphicFrame>
        <p:nvGraphicFramePr>
          <p:cNvPr id="5" name="Content Placeholder 4"/>
          <p:cNvGraphicFramePr>
            <a:graphicFrameLocks noGrp="1"/>
          </p:cNvGraphicFramePr>
          <p:nvPr>
            <p:ph idx="1"/>
          </p:nvPr>
        </p:nvGraphicFramePr>
        <p:xfrm>
          <a:off x="457200" y="1295399"/>
          <a:ext cx="8229600" cy="5257798"/>
        </p:xfrm>
        <a:graphic>
          <a:graphicData uri="http://schemas.openxmlformats.org/drawingml/2006/table">
            <a:tbl>
              <a:tblPr firstRow="1" bandRow="1">
                <a:tableStyleId>{21E4AEA4-8DFA-4A89-87EB-49C32662AFE0}</a:tableStyleId>
              </a:tblPr>
              <a:tblGrid>
                <a:gridCol w="2743200"/>
                <a:gridCol w="2743200"/>
                <a:gridCol w="2743200"/>
              </a:tblGrid>
              <a:tr h="751114">
                <a:tc>
                  <a:txBody>
                    <a:bodyPr/>
                    <a:lstStyle/>
                    <a:p>
                      <a:r>
                        <a:rPr lang="en-US" sz="1800" kern="1200" baseline="0" dirty="0" smtClean="0"/>
                        <a:t>Species A </a:t>
                      </a:r>
                      <a:endParaRPr lang="en-US" sz="1800" b="1" kern="1200" baseline="0" dirty="0" smtClean="0">
                        <a:solidFill>
                          <a:schemeClr val="lt1"/>
                        </a:solidFill>
                        <a:latin typeface="+mn-lt"/>
                        <a:ea typeface="+mn-ea"/>
                        <a:cs typeface="+mn-cs"/>
                      </a:endParaRPr>
                    </a:p>
                  </a:txBody>
                  <a:tcPr/>
                </a:tc>
                <a:tc>
                  <a:txBody>
                    <a:bodyPr/>
                    <a:lstStyle/>
                    <a:p>
                      <a:r>
                        <a:rPr lang="en-US" sz="1800" kern="1200" baseline="0" dirty="0" smtClean="0"/>
                        <a:t>Species B </a:t>
                      </a:r>
                      <a:endParaRPr lang="en-US" sz="1800" b="1" kern="1200" baseline="0" dirty="0" smtClean="0">
                        <a:solidFill>
                          <a:schemeClr val="lt1"/>
                        </a:solidFill>
                        <a:latin typeface="+mn-lt"/>
                        <a:ea typeface="+mn-ea"/>
                        <a:cs typeface="+mn-cs"/>
                      </a:endParaRPr>
                    </a:p>
                  </a:txBody>
                  <a:tcPr/>
                </a:tc>
                <a:tc>
                  <a:txBody>
                    <a:bodyPr/>
                    <a:lstStyle/>
                    <a:p>
                      <a:r>
                        <a:rPr lang="en-US" sz="1800" kern="1200" baseline="0" dirty="0" smtClean="0"/>
                        <a:t> Name of Interaction</a:t>
                      </a:r>
                      <a:endParaRPr lang="en-US" sz="1800" b="1" kern="1200" baseline="0" dirty="0" smtClean="0">
                        <a:solidFill>
                          <a:schemeClr val="lt1"/>
                        </a:solidFill>
                        <a:latin typeface="+mn-lt"/>
                        <a:ea typeface="+mn-ea"/>
                        <a:cs typeface="+mn-cs"/>
                      </a:endParaRPr>
                    </a:p>
                  </a:txBody>
                  <a:tcPr/>
                </a:tc>
              </a:tr>
              <a:tr h="751114">
                <a:tc>
                  <a:txBody>
                    <a:bodyPr/>
                    <a:lstStyle/>
                    <a:p>
                      <a:r>
                        <a:rPr lang="en-US" sz="1800" b="1" i="1" kern="1200" baseline="0" dirty="0" smtClean="0">
                          <a:solidFill>
                            <a:schemeClr val="dk1"/>
                          </a:solidFill>
                          <a:latin typeface="+mn-lt"/>
                          <a:ea typeface="+mn-ea"/>
                          <a:cs typeface="+mn-cs"/>
                        </a:rPr>
                        <a:t>+</a:t>
                      </a:r>
                    </a:p>
                  </a:txBody>
                  <a:tcPr/>
                </a:tc>
                <a:tc>
                  <a:txBody>
                    <a:bodyPr/>
                    <a:lstStyle/>
                    <a:p>
                      <a:r>
                        <a:rPr lang="en-US" b="1" dirty="0" smtClean="0"/>
                        <a:t>+</a:t>
                      </a:r>
                      <a:endParaRPr lang="en-US" b="1" dirty="0"/>
                    </a:p>
                  </a:txBody>
                  <a:tcPr/>
                </a:tc>
                <a:tc>
                  <a:txBody>
                    <a:bodyPr/>
                    <a:lstStyle/>
                    <a:p>
                      <a:r>
                        <a:rPr lang="en-US" b="1" dirty="0" smtClean="0"/>
                        <a:t>MUTULISM</a:t>
                      </a:r>
                      <a:endParaRPr lang="en-US" b="1" dirty="0"/>
                    </a:p>
                  </a:txBody>
                  <a:tcPr/>
                </a:tc>
              </a:tr>
              <a:tr h="751114">
                <a:tc>
                  <a:txBody>
                    <a:bodyPr/>
                    <a:lstStyle/>
                    <a:p>
                      <a:r>
                        <a:rPr lang="en-US" b="1" dirty="0" smtClean="0"/>
                        <a:t>-</a:t>
                      </a:r>
                      <a:endParaRPr lang="en-US" b="1" dirty="0"/>
                    </a:p>
                  </a:txBody>
                  <a:tcPr/>
                </a:tc>
                <a:tc>
                  <a:txBody>
                    <a:bodyPr/>
                    <a:lstStyle/>
                    <a:p>
                      <a:r>
                        <a:rPr lang="en-US" b="1" dirty="0" smtClean="0"/>
                        <a:t>-</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t>Competition</a:t>
                      </a:r>
                      <a:endParaRPr lang="en-US" b="1" dirty="0" smtClean="0"/>
                    </a:p>
                    <a:p>
                      <a:endParaRPr lang="en-US" b="1" dirty="0"/>
                    </a:p>
                  </a:txBody>
                  <a:tcPr/>
                </a:tc>
              </a:tr>
              <a:tr h="751114">
                <a:tc>
                  <a:txBody>
                    <a:bodyPr/>
                    <a:lstStyle/>
                    <a:p>
                      <a:r>
                        <a:rPr lang="en-US" b="1" dirty="0" smtClean="0"/>
                        <a:t>+</a:t>
                      </a:r>
                      <a:endParaRPr lang="en-US" b="1" dirty="0"/>
                    </a:p>
                  </a:txBody>
                  <a:tcPr/>
                </a:tc>
                <a:tc>
                  <a:txBody>
                    <a:bodyPr/>
                    <a:lstStyle/>
                    <a:p>
                      <a:r>
                        <a:rPr lang="en-US" b="1" dirty="0" smtClean="0"/>
                        <a:t>-</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t>Predation</a:t>
                      </a:r>
                      <a:endParaRPr lang="en-US" b="1" dirty="0" smtClean="0"/>
                    </a:p>
                    <a:p>
                      <a:endParaRPr lang="en-US" b="1" dirty="0"/>
                    </a:p>
                  </a:txBody>
                  <a:tcPr/>
                </a:tc>
              </a:tr>
              <a:tr h="751114">
                <a:tc>
                  <a:txBody>
                    <a:bodyPr/>
                    <a:lstStyle/>
                    <a:p>
                      <a:r>
                        <a:rPr lang="en-US" b="1" dirty="0" smtClean="0"/>
                        <a:t>+</a:t>
                      </a:r>
                      <a:endParaRPr lang="en-US" b="1" dirty="0"/>
                    </a:p>
                  </a:txBody>
                  <a:tcPr/>
                </a:tc>
                <a:tc>
                  <a:txBody>
                    <a:bodyPr/>
                    <a:lstStyle/>
                    <a:p>
                      <a:r>
                        <a:rPr lang="en-US" b="1" dirty="0" smtClean="0"/>
                        <a:t>-</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t>Parasitism</a:t>
                      </a:r>
                      <a:endParaRPr lang="en-US" b="1" dirty="0" smtClean="0"/>
                    </a:p>
                    <a:p>
                      <a:endParaRPr lang="en-US" b="1" dirty="0"/>
                    </a:p>
                  </a:txBody>
                  <a:tcPr/>
                </a:tc>
              </a:tr>
              <a:tr h="751114">
                <a:tc>
                  <a:txBody>
                    <a:bodyPr/>
                    <a:lstStyle/>
                    <a:p>
                      <a:r>
                        <a:rPr lang="en-US" b="1" dirty="0" smtClean="0"/>
                        <a:t>+</a:t>
                      </a:r>
                      <a:endParaRPr lang="en-US" b="1" dirty="0"/>
                    </a:p>
                  </a:txBody>
                  <a:tcPr/>
                </a:tc>
                <a:tc>
                  <a:txBody>
                    <a:bodyPr/>
                    <a:lstStyle/>
                    <a:p>
                      <a:r>
                        <a:rPr lang="en-US" b="1" dirty="0" smtClean="0"/>
                        <a:t>O</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t>Commensalism</a:t>
                      </a:r>
                      <a:endParaRPr lang="en-US" b="1" dirty="0" smtClean="0"/>
                    </a:p>
                    <a:p>
                      <a:endParaRPr lang="en-US" b="1" dirty="0"/>
                    </a:p>
                  </a:txBody>
                  <a:tcPr/>
                </a:tc>
              </a:tr>
              <a:tr h="751114">
                <a:tc>
                  <a:txBody>
                    <a:bodyPr/>
                    <a:lstStyle/>
                    <a:p>
                      <a:r>
                        <a:rPr lang="en-US" b="1" dirty="0" smtClean="0"/>
                        <a:t>-</a:t>
                      </a:r>
                      <a:endParaRPr lang="en-US" b="1" dirty="0"/>
                    </a:p>
                  </a:txBody>
                  <a:tcPr/>
                </a:tc>
                <a:tc>
                  <a:txBody>
                    <a:bodyPr/>
                    <a:lstStyle/>
                    <a:p>
                      <a:r>
                        <a:rPr lang="en-US" b="1" dirty="0" smtClean="0"/>
                        <a:t>O</a:t>
                      </a:r>
                      <a:endParaRPr lang="en-US" b="1" dirty="0"/>
                    </a:p>
                  </a:txBody>
                  <a:tcPr/>
                </a:tc>
                <a:tc>
                  <a:txBody>
                    <a:bodyPr/>
                    <a:lstStyle/>
                    <a:p>
                      <a:r>
                        <a:rPr lang="en-US" sz="1800" b="1" kern="1200" baseline="0" dirty="0" err="1" smtClean="0"/>
                        <a:t>Amensalism</a:t>
                      </a:r>
                      <a:endParaRPr lang="en-US" b="1" dirty="0"/>
                    </a:p>
                  </a:txBody>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A population interaction where one species is harmed whereas the"/>
          <p:cNvPicPr>
            <a:picLocks noChangeAspect="1" noChangeArrowheads="1"/>
          </p:cNvPicPr>
          <p:nvPr/>
        </p:nvPicPr>
        <p:blipFill>
          <a:blip r:embed="rId2"/>
          <a:srcRect/>
          <a:stretch>
            <a:fillRect/>
          </a:stretch>
        </p:blipFill>
        <p:spPr bwMode="auto">
          <a:xfrm>
            <a:off x="688975" y="960437"/>
            <a:ext cx="7845425" cy="399256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PREDATION</a:t>
            </a:r>
            <a:endParaRPr lang="en-US" dirty="0"/>
          </a:p>
        </p:txBody>
      </p:sp>
      <p:sp>
        <p:nvSpPr>
          <p:cNvPr id="3" name="Content Placeholder 2"/>
          <p:cNvSpPr>
            <a:spLocks noGrp="1"/>
          </p:cNvSpPr>
          <p:nvPr>
            <p:ph idx="1"/>
          </p:nvPr>
        </p:nvSpPr>
        <p:spPr/>
        <p:txBody>
          <a:bodyPr>
            <a:normAutofit/>
          </a:bodyPr>
          <a:lstStyle/>
          <a:p>
            <a:pPr algn="just"/>
            <a:r>
              <a:rPr lang="en-US" dirty="0" smtClean="0"/>
              <a:t>Besides acting as ‘conduits’ for energy transfer across </a:t>
            </a:r>
            <a:r>
              <a:rPr lang="en-US" dirty="0" err="1" smtClean="0"/>
              <a:t>trophic</a:t>
            </a:r>
            <a:r>
              <a:rPr lang="en-US" dirty="0" smtClean="0"/>
              <a:t> levels, predators play other important roles. They keep prey populations under control. But for predators, prey species could achieve very high population densities and cause ecosystem instability.</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000372"/>
          </a:xfrm>
        </p:spPr>
        <p:txBody>
          <a:bodyPr>
            <a:normAutofit fontScale="85000" lnSpcReduction="20000"/>
          </a:bodyPr>
          <a:lstStyle/>
          <a:p>
            <a:r>
              <a:rPr lang="en-IN" b="1" i="1" dirty="0" smtClean="0"/>
              <a:t>Predation</a:t>
            </a:r>
            <a:r>
              <a:rPr lang="en-IN" b="1" dirty="0" smtClean="0"/>
              <a:t>:</a:t>
            </a:r>
            <a:r>
              <a:rPr lang="en-IN" dirty="0" smtClean="0"/>
              <a:t> It is an </a:t>
            </a:r>
            <a:r>
              <a:rPr lang="en-IN" dirty="0" err="1" smtClean="0"/>
              <a:t>interspecific</a:t>
            </a:r>
            <a:r>
              <a:rPr lang="en-IN" dirty="0" smtClean="0"/>
              <a:t> interaction in which predator(strong animal) kills and consumes prey (weak animal). Therefore one</a:t>
            </a:r>
            <a:r>
              <a:rPr lang="en-IN" b="1" dirty="0" smtClean="0"/>
              <a:t> </a:t>
            </a:r>
            <a:r>
              <a:rPr lang="en-IN" dirty="0" smtClean="0"/>
              <a:t>species is benefit and other is harmed. </a:t>
            </a:r>
          </a:p>
          <a:p>
            <a:r>
              <a:rPr lang="en-IN" dirty="0" smtClean="0"/>
              <a:t>Predation is a way to transfer the energy from lower </a:t>
            </a:r>
            <a:r>
              <a:rPr lang="en-IN" dirty="0" err="1" smtClean="0"/>
              <a:t>trophic</a:t>
            </a:r>
            <a:r>
              <a:rPr lang="en-IN" dirty="0" smtClean="0"/>
              <a:t> levels to higher </a:t>
            </a:r>
            <a:r>
              <a:rPr lang="en-IN" dirty="0" err="1" smtClean="0"/>
              <a:t>trophic</a:t>
            </a:r>
            <a:r>
              <a:rPr lang="en-IN" dirty="0" smtClean="0"/>
              <a:t> levels.</a:t>
            </a:r>
          </a:p>
          <a:p>
            <a:r>
              <a:rPr lang="en-IN" dirty="0" smtClean="0"/>
              <a:t>Predator keep the prey population under control. Otherwise prey reach very high population density and cause imbalance in the ecosystem.</a:t>
            </a:r>
          </a:p>
          <a:p>
            <a:endParaRPr lang="en-IN" dirty="0" smtClean="0"/>
          </a:p>
          <a:p>
            <a:endParaRPr lang="en-IN" dirty="0"/>
          </a:p>
        </p:txBody>
      </p:sp>
      <p:pic>
        <p:nvPicPr>
          <p:cNvPr id="4" name="Picture 3" descr="1.jpg"/>
          <p:cNvPicPr>
            <a:picLocks noChangeAspect="1"/>
          </p:cNvPicPr>
          <p:nvPr/>
        </p:nvPicPr>
        <p:blipFill>
          <a:blip r:embed="rId2" cstate="print"/>
          <a:stretch>
            <a:fillRect/>
          </a:stretch>
        </p:blipFill>
        <p:spPr>
          <a:xfrm>
            <a:off x="0" y="3143248"/>
            <a:ext cx="4643438" cy="3714752"/>
          </a:xfrm>
          <a:prstGeom prst="rect">
            <a:avLst/>
          </a:prstGeom>
        </p:spPr>
      </p:pic>
      <p:pic>
        <p:nvPicPr>
          <p:cNvPr id="5" name="Picture 4" descr="2.jpg"/>
          <p:cNvPicPr>
            <a:picLocks noChangeAspect="1"/>
          </p:cNvPicPr>
          <p:nvPr/>
        </p:nvPicPr>
        <p:blipFill>
          <a:blip r:embed="rId3" cstate="print"/>
          <a:stretch>
            <a:fillRect/>
          </a:stretch>
        </p:blipFill>
        <p:spPr>
          <a:xfrm>
            <a:off x="4572000" y="3143248"/>
            <a:ext cx="4572000" cy="3714752"/>
          </a:xfrm>
          <a:prstGeom prst="rect">
            <a:avLst/>
          </a:prstGeom>
        </p:spPr>
      </p:pic>
      <p:pic>
        <p:nvPicPr>
          <p:cNvPr id="6" name="Picture 5" descr="1.jpg"/>
          <p:cNvPicPr>
            <a:picLocks noChangeAspect="1"/>
          </p:cNvPicPr>
          <p:nvPr/>
        </p:nvPicPr>
        <p:blipFill>
          <a:blip r:embed="rId4" cstate="print"/>
          <a:stretch>
            <a:fillRect/>
          </a:stretch>
        </p:blipFill>
        <p:spPr>
          <a:xfrm>
            <a:off x="0" y="3143248"/>
            <a:ext cx="5336034" cy="3714752"/>
          </a:xfrm>
          <a:prstGeom prst="rect">
            <a:avLst/>
          </a:prstGeom>
        </p:spPr>
      </p:pic>
      <p:pic>
        <p:nvPicPr>
          <p:cNvPr id="7" name="Picture 6" descr="4.jpg"/>
          <p:cNvPicPr>
            <a:picLocks noChangeAspect="1"/>
          </p:cNvPicPr>
          <p:nvPr/>
        </p:nvPicPr>
        <p:blipFill>
          <a:blip r:embed="rId5" cstate="print"/>
          <a:stretch>
            <a:fillRect/>
          </a:stretch>
        </p:blipFill>
        <p:spPr>
          <a:xfrm>
            <a:off x="5286379" y="3143248"/>
            <a:ext cx="3901175" cy="3714752"/>
          </a:xfrm>
          <a:prstGeom prst="rect">
            <a:avLst/>
          </a:prstGeom>
        </p:spPr>
      </p:pic>
      <p:pic>
        <p:nvPicPr>
          <p:cNvPr id="8" name="Picture 7" descr="2.jpg"/>
          <p:cNvPicPr>
            <a:picLocks noChangeAspect="1"/>
          </p:cNvPicPr>
          <p:nvPr/>
        </p:nvPicPr>
        <p:blipFill>
          <a:blip r:embed="rId6" cstate="print"/>
          <a:stretch>
            <a:fillRect/>
          </a:stretch>
        </p:blipFill>
        <p:spPr>
          <a:xfrm>
            <a:off x="-1" y="3143248"/>
            <a:ext cx="5368341" cy="3714752"/>
          </a:xfrm>
          <a:prstGeom prst="rect">
            <a:avLst/>
          </a:prstGeom>
        </p:spPr>
      </p:pic>
      <p:pic>
        <p:nvPicPr>
          <p:cNvPr id="9" name="Picture 8" descr="3.jpg"/>
          <p:cNvPicPr>
            <a:picLocks noChangeAspect="1"/>
          </p:cNvPicPr>
          <p:nvPr/>
        </p:nvPicPr>
        <p:blipFill>
          <a:blip r:embed="rId7" cstate="print"/>
          <a:stretch>
            <a:fillRect/>
          </a:stretch>
        </p:blipFill>
        <p:spPr>
          <a:xfrm>
            <a:off x="5143504" y="3071810"/>
            <a:ext cx="4000496" cy="3786190"/>
          </a:xfrm>
          <a:prstGeom prst="rect">
            <a:avLst/>
          </a:prstGeom>
        </p:spPr>
      </p:pic>
      <p:pic>
        <p:nvPicPr>
          <p:cNvPr id="10" name="Picture 9" descr="7.jpg"/>
          <p:cNvPicPr>
            <a:picLocks noChangeAspect="1"/>
          </p:cNvPicPr>
          <p:nvPr/>
        </p:nvPicPr>
        <p:blipFill>
          <a:blip r:embed="rId8" cstate="print"/>
          <a:stretch>
            <a:fillRect/>
          </a:stretch>
        </p:blipFill>
        <p:spPr>
          <a:xfrm>
            <a:off x="5715008" y="3071810"/>
            <a:ext cx="3428992" cy="3786189"/>
          </a:xfrm>
          <a:prstGeom prst="rect">
            <a:avLst/>
          </a:prstGeom>
        </p:spPr>
      </p:pic>
      <p:pic>
        <p:nvPicPr>
          <p:cNvPr id="11" name="Picture 10" descr="1.jpg"/>
          <p:cNvPicPr>
            <a:picLocks noChangeAspect="1"/>
          </p:cNvPicPr>
          <p:nvPr/>
        </p:nvPicPr>
        <p:blipFill>
          <a:blip r:embed="rId9" cstate="print"/>
          <a:stretch>
            <a:fillRect/>
          </a:stretch>
        </p:blipFill>
        <p:spPr>
          <a:xfrm>
            <a:off x="0" y="3071810"/>
            <a:ext cx="5786446" cy="3786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fade">
                                      <p:cBhvr>
                                        <p:cTn id="52" dur="20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BSE Class 12 Biology Organisms and Populations Flow Charts"/>
          <p:cNvPicPr>
            <a:picLocks noChangeAspect="1" noChangeArrowheads="1"/>
          </p:cNvPicPr>
          <p:nvPr/>
        </p:nvPicPr>
        <p:blipFill>
          <a:blip r:embed="rId2"/>
          <a:srcRect/>
          <a:stretch>
            <a:fillRect/>
          </a:stretch>
        </p:blipFill>
        <p:spPr bwMode="auto">
          <a:xfrm>
            <a:off x="765175" y="876299"/>
            <a:ext cx="7540625" cy="53721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857496"/>
          </a:xfrm>
        </p:spPr>
        <p:txBody>
          <a:bodyPr>
            <a:normAutofit/>
          </a:bodyPr>
          <a:lstStyle/>
          <a:p>
            <a:r>
              <a:rPr lang="en-IN" dirty="0" smtClean="0"/>
              <a:t>Sometimes predators are used as biological control for pests.</a:t>
            </a:r>
          </a:p>
          <a:p>
            <a:r>
              <a:rPr lang="en-IN" dirty="0" smtClean="0"/>
              <a:t> </a:t>
            </a:r>
            <a:r>
              <a:rPr lang="en-US" dirty="0" smtClean="0"/>
              <a:t>Example:</a:t>
            </a:r>
            <a:endParaRPr lang="en-IN" dirty="0" smtClean="0"/>
          </a:p>
          <a:p>
            <a:r>
              <a:rPr lang="en-IN" dirty="0" smtClean="0"/>
              <a:t>The Ladybird are useful to control  aphids and Dragonflies for  mosquitoes.</a:t>
            </a:r>
          </a:p>
        </p:txBody>
      </p:sp>
      <p:pic>
        <p:nvPicPr>
          <p:cNvPr id="4" name="Picture 3" descr="A-seven-spot-ladybird-Coc-001.jpg"/>
          <p:cNvPicPr>
            <a:picLocks noChangeAspect="1"/>
          </p:cNvPicPr>
          <p:nvPr/>
        </p:nvPicPr>
        <p:blipFill>
          <a:blip r:embed="rId2" cstate="print"/>
          <a:stretch>
            <a:fillRect/>
          </a:stretch>
        </p:blipFill>
        <p:spPr>
          <a:xfrm>
            <a:off x="0" y="2928934"/>
            <a:ext cx="4786314" cy="3714776"/>
          </a:xfrm>
          <a:prstGeom prst="rect">
            <a:avLst/>
          </a:prstGeom>
        </p:spPr>
      </p:pic>
      <p:pic>
        <p:nvPicPr>
          <p:cNvPr id="5" name="Picture 4" descr="Soybean-Aphids.jpg"/>
          <p:cNvPicPr>
            <a:picLocks noChangeAspect="1"/>
          </p:cNvPicPr>
          <p:nvPr/>
        </p:nvPicPr>
        <p:blipFill>
          <a:blip r:embed="rId3" cstate="print"/>
          <a:stretch>
            <a:fillRect/>
          </a:stretch>
        </p:blipFill>
        <p:spPr>
          <a:xfrm>
            <a:off x="4572000" y="2928934"/>
            <a:ext cx="4572000" cy="3714776"/>
          </a:xfrm>
          <a:prstGeom prst="rect">
            <a:avLst/>
          </a:prstGeom>
        </p:spPr>
      </p:pic>
      <p:pic>
        <p:nvPicPr>
          <p:cNvPr id="6" name="Picture 5" descr="7-green-aphids.gif"/>
          <p:cNvPicPr>
            <a:picLocks noChangeAspect="1"/>
          </p:cNvPicPr>
          <p:nvPr/>
        </p:nvPicPr>
        <p:blipFill>
          <a:blip r:embed="rId4" cstate="print"/>
          <a:stretch>
            <a:fillRect/>
          </a:stretch>
        </p:blipFill>
        <p:spPr>
          <a:xfrm>
            <a:off x="4572000" y="2928934"/>
            <a:ext cx="4572000" cy="3733799"/>
          </a:xfrm>
          <a:prstGeom prst="rect">
            <a:avLst/>
          </a:prstGeom>
        </p:spPr>
      </p:pic>
      <p:pic>
        <p:nvPicPr>
          <p:cNvPr id="7" name="Picture 6" descr="tree-insect-control-aphid.gif"/>
          <p:cNvPicPr>
            <a:picLocks noChangeAspect="1"/>
          </p:cNvPicPr>
          <p:nvPr/>
        </p:nvPicPr>
        <p:blipFill>
          <a:blip r:embed="rId5" cstate="print"/>
          <a:stretch>
            <a:fillRect/>
          </a:stretch>
        </p:blipFill>
        <p:spPr>
          <a:xfrm>
            <a:off x="4489706" y="2928934"/>
            <a:ext cx="4654294" cy="3714776"/>
          </a:xfrm>
          <a:prstGeom prst="rect">
            <a:avLst/>
          </a:prstGeom>
        </p:spPr>
      </p:pic>
      <p:pic>
        <p:nvPicPr>
          <p:cNvPr id="8" name="Picture 7" descr="Ladybird.jpg"/>
          <p:cNvPicPr>
            <a:picLocks noChangeAspect="1"/>
          </p:cNvPicPr>
          <p:nvPr/>
        </p:nvPicPr>
        <p:blipFill>
          <a:blip r:embed="rId6" cstate="print"/>
          <a:stretch>
            <a:fillRect/>
          </a:stretch>
        </p:blipFill>
        <p:spPr>
          <a:xfrm>
            <a:off x="0" y="2928934"/>
            <a:ext cx="4929190" cy="3929066"/>
          </a:xfrm>
          <a:prstGeom prst="rect">
            <a:avLst/>
          </a:prstGeom>
        </p:spPr>
      </p:pic>
      <p:pic>
        <p:nvPicPr>
          <p:cNvPr id="9" name="Picture 8" descr="images.jpg"/>
          <p:cNvPicPr>
            <a:picLocks noChangeAspect="1"/>
          </p:cNvPicPr>
          <p:nvPr/>
        </p:nvPicPr>
        <p:blipFill>
          <a:blip r:embed="rId7" cstate="print"/>
          <a:stretch>
            <a:fillRect/>
          </a:stretch>
        </p:blipFill>
        <p:spPr>
          <a:xfrm>
            <a:off x="4849913" y="2928934"/>
            <a:ext cx="4294087" cy="3929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IN" dirty="0" smtClean="0"/>
              <a:t>Prey species have evolved various defence mechanisms to reduce the impact of predation.</a:t>
            </a:r>
          </a:p>
          <a:p>
            <a:r>
              <a:rPr lang="en-US" dirty="0" smtClean="0"/>
              <a:t>Example:</a:t>
            </a:r>
            <a:endParaRPr lang="en-IN" dirty="0" smtClean="0"/>
          </a:p>
          <a:p>
            <a:r>
              <a:rPr lang="en-IN" dirty="0" smtClean="0"/>
              <a:t>Certain insect species and frogs have camouflage (Cryptic coloration).</a:t>
            </a:r>
          </a:p>
        </p:txBody>
      </p:sp>
      <p:pic>
        <p:nvPicPr>
          <p:cNvPr id="4" name="Picture 3" descr="index.jpg"/>
          <p:cNvPicPr>
            <a:picLocks noChangeAspect="1"/>
          </p:cNvPicPr>
          <p:nvPr/>
        </p:nvPicPr>
        <p:blipFill>
          <a:blip r:embed="rId2" cstate="print"/>
          <a:stretch>
            <a:fillRect/>
          </a:stretch>
        </p:blipFill>
        <p:spPr>
          <a:xfrm>
            <a:off x="0" y="2857496"/>
            <a:ext cx="4781090" cy="4000504"/>
          </a:xfrm>
          <a:prstGeom prst="rect">
            <a:avLst/>
          </a:prstGeom>
        </p:spPr>
      </p:pic>
      <p:pic>
        <p:nvPicPr>
          <p:cNvPr id="5" name="Picture 4" descr="1.jpg"/>
          <p:cNvPicPr>
            <a:picLocks noChangeAspect="1"/>
          </p:cNvPicPr>
          <p:nvPr/>
        </p:nvPicPr>
        <p:blipFill>
          <a:blip r:embed="rId3" cstate="print"/>
          <a:stretch>
            <a:fillRect/>
          </a:stretch>
        </p:blipFill>
        <p:spPr>
          <a:xfrm>
            <a:off x="4786314" y="2857496"/>
            <a:ext cx="4357686" cy="4005683"/>
          </a:xfrm>
          <a:prstGeom prst="rect">
            <a:avLst/>
          </a:prstGeom>
        </p:spPr>
      </p:pic>
      <p:pic>
        <p:nvPicPr>
          <p:cNvPr id="6" name="Picture 5" descr="3.jpg"/>
          <p:cNvPicPr>
            <a:picLocks noChangeAspect="1"/>
          </p:cNvPicPr>
          <p:nvPr/>
        </p:nvPicPr>
        <p:blipFill>
          <a:blip r:embed="rId4" cstate="print"/>
          <a:stretch>
            <a:fillRect/>
          </a:stretch>
        </p:blipFill>
        <p:spPr>
          <a:xfrm>
            <a:off x="0" y="2786058"/>
            <a:ext cx="4857752" cy="4071942"/>
          </a:xfrm>
          <a:prstGeom prst="rect">
            <a:avLst/>
          </a:prstGeom>
        </p:spPr>
      </p:pic>
      <p:pic>
        <p:nvPicPr>
          <p:cNvPr id="7" name="Picture 6" descr="4.jpg"/>
          <p:cNvPicPr>
            <a:picLocks noChangeAspect="1"/>
          </p:cNvPicPr>
          <p:nvPr/>
        </p:nvPicPr>
        <p:blipFill>
          <a:blip r:embed="rId5" cstate="print"/>
          <a:stretch>
            <a:fillRect/>
          </a:stretch>
        </p:blipFill>
        <p:spPr>
          <a:xfrm>
            <a:off x="4786313" y="2786058"/>
            <a:ext cx="4357686" cy="4071942"/>
          </a:xfrm>
          <a:prstGeom prst="rect">
            <a:avLst/>
          </a:prstGeom>
        </p:spPr>
      </p:pic>
      <p:pic>
        <p:nvPicPr>
          <p:cNvPr id="8" name="Picture 7" descr="5.jpg"/>
          <p:cNvPicPr>
            <a:picLocks noChangeAspect="1"/>
          </p:cNvPicPr>
          <p:nvPr/>
        </p:nvPicPr>
        <p:blipFill>
          <a:blip r:embed="rId6" cstate="print"/>
          <a:stretch>
            <a:fillRect/>
          </a:stretch>
        </p:blipFill>
        <p:spPr>
          <a:xfrm>
            <a:off x="0" y="2714620"/>
            <a:ext cx="9144000" cy="4143380"/>
          </a:xfrm>
          <a:prstGeom prst="rect">
            <a:avLst/>
          </a:prstGeom>
        </p:spPr>
      </p:pic>
      <p:pic>
        <p:nvPicPr>
          <p:cNvPr id="9" name="Picture 8" descr="7.jpg"/>
          <p:cNvPicPr>
            <a:picLocks noChangeAspect="1"/>
          </p:cNvPicPr>
          <p:nvPr/>
        </p:nvPicPr>
        <p:blipFill>
          <a:blip r:embed="rId7" cstate="print"/>
          <a:stretch>
            <a:fillRect/>
          </a:stretch>
        </p:blipFill>
        <p:spPr>
          <a:xfrm>
            <a:off x="0" y="2714620"/>
            <a:ext cx="5143504" cy="4143380"/>
          </a:xfrm>
          <a:prstGeom prst="rect">
            <a:avLst/>
          </a:prstGeom>
        </p:spPr>
      </p:pic>
      <p:pic>
        <p:nvPicPr>
          <p:cNvPr id="10" name="Picture 9" descr="8.jpg"/>
          <p:cNvPicPr>
            <a:picLocks noChangeAspect="1"/>
          </p:cNvPicPr>
          <p:nvPr/>
        </p:nvPicPr>
        <p:blipFill>
          <a:blip r:embed="rId8" cstate="print"/>
          <a:stretch>
            <a:fillRect/>
          </a:stretch>
        </p:blipFill>
        <p:spPr>
          <a:xfrm>
            <a:off x="5143504" y="2714620"/>
            <a:ext cx="4033068" cy="4143380"/>
          </a:xfrm>
          <a:prstGeom prst="rect">
            <a:avLst/>
          </a:prstGeom>
        </p:spPr>
      </p:pic>
      <p:pic>
        <p:nvPicPr>
          <p:cNvPr id="11" name="Picture 10" descr="9.jpg"/>
          <p:cNvPicPr>
            <a:picLocks noChangeAspect="1"/>
          </p:cNvPicPr>
          <p:nvPr/>
        </p:nvPicPr>
        <p:blipFill>
          <a:blip r:embed="rId9" cstate="print"/>
          <a:stretch>
            <a:fillRect/>
          </a:stretch>
        </p:blipFill>
        <p:spPr>
          <a:xfrm>
            <a:off x="0" y="2714620"/>
            <a:ext cx="5143504" cy="4143380"/>
          </a:xfrm>
          <a:prstGeom prst="rect">
            <a:avLst/>
          </a:prstGeom>
        </p:spPr>
      </p:pic>
      <p:pic>
        <p:nvPicPr>
          <p:cNvPr id="12" name="Picture 11" descr="images.jpg"/>
          <p:cNvPicPr>
            <a:picLocks noChangeAspect="1"/>
          </p:cNvPicPr>
          <p:nvPr/>
        </p:nvPicPr>
        <p:blipFill>
          <a:blip r:embed="rId10" cstate="print"/>
          <a:stretch>
            <a:fillRect/>
          </a:stretch>
        </p:blipFill>
        <p:spPr>
          <a:xfrm>
            <a:off x="0" y="2747940"/>
            <a:ext cx="5072066" cy="4110060"/>
          </a:xfrm>
          <a:prstGeom prst="rect">
            <a:avLst/>
          </a:prstGeom>
        </p:spPr>
      </p:pic>
      <p:pic>
        <p:nvPicPr>
          <p:cNvPr id="13" name="Picture 12" descr="images 2.jpg"/>
          <p:cNvPicPr>
            <a:picLocks noChangeAspect="1"/>
          </p:cNvPicPr>
          <p:nvPr/>
        </p:nvPicPr>
        <p:blipFill>
          <a:blip r:embed="rId11" cstate="print"/>
          <a:stretch>
            <a:fillRect/>
          </a:stretch>
        </p:blipFill>
        <p:spPr>
          <a:xfrm>
            <a:off x="5000628" y="2714620"/>
            <a:ext cx="4196430" cy="4143380"/>
          </a:xfrm>
          <a:prstGeom prst="rect">
            <a:avLst/>
          </a:prstGeom>
        </p:spPr>
      </p:pic>
      <p:pic>
        <p:nvPicPr>
          <p:cNvPr id="14" name="Picture 13" descr="images 3.jpg"/>
          <p:cNvPicPr>
            <a:picLocks noChangeAspect="1"/>
          </p:cNvPicPr>
          <p:nvPr/>
        </p:nvPicPr>
        <p:blipFill>
          <a:blip r:embed="rId12" cstate="print"/>
          <a:stretch>
            <a:fillRect/>
          </a:stretch>
        </p:blipFill>
        <p:spPr>
          <a:xfrm>
            <a:off x="0" y="2714620"/>
            <a:ext cx="5001445" cy="4143380"/>
          </a:xfrm>
          <a:prstGeom prst="rect">
            <a:avLst/>
          </a:prstGeom>
        </p:spPr>
      </p:pic>
      <p:pic>
        <p:nvPicPr>
          <p:cNvPr id="15" name="Picture 14" descr="glass-frogs_2077539i.jpg"/>
          <p:cNvPicPr>
            <a:picLocks noChangeAspect="1"/>
          </p:cNvPicPr>
          <p:nvPr/>
        </p:nvPicPr>
        <p:blipFill>
          <a:blip r:embed="rId13" cstate="print"/>
          <a:stretch>
            <a:fillRect/>
          </a:stretch>
        </p:blipFill>
        <p:spPr>
          <a:xfrm>
            <a:off x="4691424" y="2714620"/>
            <a:ext cx="4452576" cy="4143379"/>
          </a:xfrm>
          <a:prstGeom prst="rect">
            <a:avLst/>
          </a:prstGeom>
        </p:spPr>
      </p:pic>
      <p:pic>
        <p:nvPicPr>
          <p:cNvPr id="16" name="Picture 15" descr="6.jpg"/>
          <p:cNvPicPr>
            <a:picLocks noChangeAspect="1"/>
          </p:cNvPicPr>
          <p:nvPr/>
        </p:nvPicPr>
        <p:blipFill>
          <a:blip r:embed="rId14" cstate="print"/>
          <a:stretch>
            <a:fillRect/>
          </a:stretch>
        </p:blipFill>
        <p:spPr>
          <a:xfrm>
            <a:off x="0" y="2714620"/>
            <a:ext cx="9144000" cy="4193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20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IN" dirty="0" smtClean="0"/>
              <a:t>Monarch Butterfly is very distasteful to its prey bird. It has a special chemical in its body. This chemical is produced during its caterpillar stage by feeding on poisonous weeds.</a:t>
            </a:r>
            <a:endParaRPr lang="en-IN" dirty="0"/>
          </a:p>
        </p:txBody>
      </p:sp>
      <p:pic>
        <p:nvPicPr>
          <p:cNvPr id="4" name="Picture 3" descr="1.jpg"/>
          <p:cNvPicPr>
            <a:picLocks noChangeAspect="1"/>
          </p:cNvPicPr>
          <p:nvPr/>
        </p:nvPicPr>
        <p:blipFill>
          <a:blip r:embed="rId2" cstate="print"/>
          <a:stretch>
            <a:fillRect/>
          </a:stretch>
        </p:blipFill>
        <p:spPr>
          <a:xfrm>
            <a:off x="0" y="2214554"/>
            <a:ext cx="5179225" cy="4643446"/>
          </a:xfrm>
          <a:prstGeom prst="rect">
            <a:avLst/>
          </a:prstGeom>
        </p:spPr>
      </p:pic>
      <p:pic>
        <p:nvPicPr>
          <p:cNvPr id="5" name="Picture 4" descr="2.jpg"/>
          <p:cNvPicPr>
            <a:picLocks noChangeAspect="1"/>
          </p:cNvPicPr>
          <p:nvPr/>
        </p:nvPicPr>
        <p:blipFill>
          <a:blip r:embed="rId3" cstate="print"/>
          <a:stretch>
            <a:fillRect/>
          </a:stretch>
        </p:blipFill>
        <p:spPr>
          <a:xfrm>
            <a:off x="5233690" y="2214554"/>
            <a:ext cx="3910310" cy="2357454"/>
          </a:xfrm>
          <a:prstGeom prst="rect">
            <a:avLst/>
          </a:prstGeom>
        </p:spPr>
      </p:pic>
      <p:pic>
        <p:nvPicPr>
          <p:cNvPr id="6" name="Picture 5" descr="1.jpg"/>
          <p:cNvPicPr>
            <a:picLocks noChangeAspect="1"/>
          </p:cNvPicPr>
          <p:nvPr/>
        </p:nvPicPr>
        <p:blipFill>
          <a:blip r:embed="rId4" cstate="print"/>
          <a:stretch>
            <a:fillRect/>
          </a:stretch>
        </p:blipFill>
        <p:spPr>
          <a:xfrm>
            <a:off x="5143504" y="4572008"/>
            <a:ext cx="4000496" cy="2329398"/>
          </a:xfrm>
          <a:prstGeom prst="rect">
            <a:avLst/>
          </a:prstGeom>
        </p:spPr>
      </p:pic>
      <p:pic>
        <p:nvPicPr>
          <p:cNvPr id="7" name="Picture 6" descr="3.jpg"/>
          <p:cNvPicPr>
            <a:picLocks noChangeAspect="1"/>
          </p:cNvPicPr>
          <p:nvPr/>
        </p:nvPicPr>
        <p:blipFill>
          <a:blip r:embed="rId5" cstate="print"/>
          <a:stretch>
            <a:fillRect/>
          </a:stretch>
        </p:blipFill>
        <p:spPr>
          <a:xfrm>
            <a:off x="0" y="2214554"/>
            <a:ext cx="5214942" cy="2286016"/>
          </a:xfrm>
          <a:prstGeom prst="rect">
            <a:avLst/>
          </a:prstGeom>
        </p:spPr>
      </p:pic>
      <p:pic>
        <p:nvPicPr>
          <p:cNvPr id="8" name="Picture 7" descr="4.jpg"/>
          <p:cNvPicPr>
            <a:picLocks noChangeAspect="1"/>
          </p:cNvPicPr>
          <p:nvPr/>
        </p:nvPicPr>
        <p:blipFill>
          <a:blip r:embed="rId6" cstate="print"/>
          <a:stretch>
            <a:fillRect/>
          </a:stretch>
        </p:blipFill>
        <p:spPr>
          <a:xfrm>
            <a:off x="0" y="4429132"/>
            <a:ext cx="5214942" cy="2428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IN" dirty="0" smtClean="0"/>
              <a:t>Herbivores are the predators for plants.</a:t>
            </a:r>
          </a:p>
          <a:p>
            <a:r>
              <a:rPr lang="en-IN" dirty="0" smtClean="0"/>
              <a:t>The problem of predation is more severe for plants than animals as they cannot move.</a:t>
            </a:r>
          </a:p>
          <a:p>
            <a:r>
              <a:rPr lang="en-IN" dirty="0" smtClean="0"/>
              <a:t>About 25% of the known insects are the </a:t>
            </a:r>
            <a:r>
              <a:rPr lang="en-IN" dirty="0" err="1" smtClean="0"/>
              <a:t>Phytophagus</a:t>
            </a:r>
            <a:r>
              <a:rPr lang="en-IN" dirty="0" smtClean="0"/>
              <a:t> and feed on the plant sap.</a:t>
            </a:r>
          </a:p>
        </p:txBody>
      </p:sp>
      <p:pic>
        <p:nvPicPr>
          <p:cNvPr id="4" name="Picture 3" descr="3.jpg"/>
          <p:cNvPicPr>
            <a:picLocks noChangeAspect="1"/>
          </p:cNvPicPr>
          <p:nvPr/>
        </p:nvPicPr>
        <p:blipFill>
          <a:blip r:embed="rId2" cstate="print"/>
          <a:stretch>
            <a:fillRect/>
          </a:stretch>
        </p:blipFill>
        <p:spPr>
          <a:xfrm>
            <a:off x="0" y="2714620"/>
            <a:ext cx="5000628" cy="4143380"/>
          </a:xfrm>
          <a:prstGeom prst="rect">
            <a:avLst/>
          </a:prstGeom>
        </p:spPr>
      </p:pic>
      <p:pic>
        <p:nvPicPr>
          <p:cNvPr id="5" name="Picture 4" descr="4.jpg"/>
          <p:cNvPicPr>
            <a:picLocks noChangeAspect="1"/>
          </p:cNvPicPr>
          <p:nvPr/>
        </p:nvPicPr>
        <p:blipFill>
          <a:blip r:embed="rId3" cstate="print"/>
          <a:stretch>
            <a:fillRect/>
          </a:stretch>
        </p:blipFill>
        <p:spPr>
          <a:xfrm>
            <a:off x="5000628" y="2714620"/>
            <a:ext cx="4111353" cy="4143380"/>
          </a:xfrm>
          <a:prstGeom prst="rect">
            <a:avLst/>
          </a:prstGeom>
        </p:spPr>
      </p:pic>
      <p:pic>
        <p:nvPicPr>
          <p:cNvPr id="6" name="Picture 5" descr="2.jpg"/>
          <p:cNvPicPr>
            <a:picLocks noChangeAspect="1"/>
          </p:cNvPicPr>
          <p:nvPr/>
        </p:nvPicPr>
        <p:blipFill>
          <a:blip r:embed="rId4" cstate="print"/>
          <a:stretch>
            <a:fillRect/>
          </a:stretch>
        </p:blipFill>
        <p:spPr>
          <a:xfrm>
            <a:off x="0" y="2714620"/>
            <a:ext cx="5158066" cy="4143380"/>
          </a:xfrm>
          <a:prstGeom prst="rect">
            <a:avLst/>
          </a:prstGeom>
        </p:spPr>
      </p:pic>
      <p:pic>
        <p:nvPicPr>
          <p:cNvPr id="7" name="Picture 6" descr="1.jpg"/>
          <p:cNvPicPr>
            <a:picLocks noChangeAspect="1"/>
          </p:cNvPicPr>
          <p:nvPr/>
        </p:nvPicPr>
        <p:blipFill>
          <a:blip r:embed="rId5" cstate="print"/>
          <a:stretch>
            <a:fillRect/>
          </a:stretch>
        </p:blipFill>
        <p:spPr>
          <a:xfrm>
            <a:off x="5233690" y="2643182"/>
            <a:ext cx="3910310" cy="4071942"/>
          </a:xfrm>
          <a:prstGeom prst="rect">
            <a:avLst/>
          </a:prstGeom>
        </p:spPr>
      </p:pic>
      <p:pic>
        <p:nvPicPr>
          <p:cNvPr id="8" name="Picture 7" descr="5.jpg"/>
          <p:cNvPicPr>
            <a:picLocks noChangeAspect="1"/>
          </p:cNvPicPr>
          <p:nvPr/>
        </p:nvPicPr>
        <p:blipFill>
          <a:blip r:embed="rId6" cstate="print"/>
          <a:stretch>
            <a:fillRect/>
          </a:stretch>
        </p:blipFill>
        <p:spPr>
          <a:xfrm>
            <a:off x="0" y="2714620"/>
            <a:ext cx="5214942" cy="4143380"/>
          </a:xfrm>
          <a:prstGeom prst="rect">
            <a:avLst/>
          </a:prstGeom>
        </p:spPr>
      </p:pic>
      <p:pic>
        <p:nvPicPr>
          <p:cNvPr id="9" name="Picture 8" descr="6.jpg"/>
          <p:cNvPicPr>
            <a:picLocks noChangeAspect="1"/>
          </p:cNvPicPr>
          <p:nvPr/>
        </p:nvPicPr>
        <p:blipFill>
          <a:blip r:embed="rId7" cstate="print"/>
          <a:stretch>
            <a:fillRect/>
          </a:stretch>
        </p:blipFill>
        <p:spPr>
          <a:xfrm>
            <a:off x="4677245" y="2714620"/>
            <a:ext cx="4466755" cy="4143380"/>
          </a:xfrm>
          <a:prstGeom prst="rect">
            <a:avLst/>
          </a:prstGeom>
        </p:spPr>
      </p:pic>
      <p:pic>
        <p:nvPicPr>
          <p:cNvPr id="10" name="Picture 9" descr="1.jpg"/>
          <p:cNvPicPr>
            <a:picLocks noChangeAspect="1"/>
          </p:cNvPicPr>
          <p:nvPr/>
        </p:nvPicPr>
        <p:blipFill>
          <a:blip r:embed="rId8" cstate="print"/>
          <a:stretch>
            <a:fillRect/>
          </a:stretch>
        </p:blipFill>
        <p:spPr>
          <a:xfrm>
            <a:off x="0" y="2714620"/>
            <a:ext cx="4643438" cy="4143380"/>
          </a:xfrm>
          <a:prstGeom prst="rect">
            <a:avLst/>
          </a:prstGeom>
        </p:spPr>
      </p:pic>
      <p:pic>
        <p:nvPicPr>
          <p:cNvPr id="11" name="Picture 10" descr="1.jpg"/>
          <p:cNvPicPr>
            <a:picLocks noChangeAspect="1"/>
          </p:cNvPicPr>
          <p:nvPr/>
        </p:nvPicPr>
        <p:blipFill>
          <a:blip r:embed="rId9" cstate="print"/>
          <a:stretch>
            <a:fillRect/>
          </a:stretch>
        </p:blipFill>
        <p:spPr>
          <a:xfrm>
            <a:off x="4572000" y="2714620"/>
            <a:ext cx="4618082" cy="4143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20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IN" dirty="0" smtClean="0"/>
              <a:t>Plants have developed certain morphological and chemical defence mechanism against herbivores. E.g. Thorns in Bougainvillea and Spines in Acacia</a:t>
            </a:r>
          </a:p>
          <a:p>
            <a:endParaRPr lang="en-IN" dirty="0"/>
          </a:p>
        </p:txBody>
      </p:sp>
      <p:pic>
        <p:nvPicPr>
          <p:cNvPr id="4" name="Picture 3" descr="1.jpg"/>
          <p:cNvPicPr>
            <a:picLocks noChangeAspect="1"/>
          </p:cNvPicPr>
          <p:nvPr/>
        </p:nvPicPr>
        <p:blipFill>
          <a:blip r:embed="rId2" cstate="print"/>
          <a:stretch>
            <a:fillRect/>
          </a:stretch>
        </p:blipFill>
        <p:spPr>
          <a:xfrm>
            <a:off x="0" y="2143116"/>
            <a:ext cx="4714884" cy="4714884"/>
          </a:xfrm>
          <a:prstGeom prst="rect">
            <a:avLst/>
          </a:prstGeom>
        </p:spPr>
      </p:pic>
      <p:pic>
        <p:nvPicPr>
          <p:cNvPr id="5" name="Picture 4" descr="2.jpg"/>
          <p:cNvPicPr>
            <a:picLocks noChangeAspect="1"/>
          </p:cNvPicPr>
          <p:nvPr/>
        </p:nvPicPr>
        <p:blipFill>
          <a:blip r:embed="rId3" cstate="print"/>
          <a:stretch>
            <a:fillRect/>
          </a:stretch>
        </p:blipFill>
        <p:spPr>
          <a:xfrm>
            <a:off x="4643438" y="2143116"/>
            <a:ext cx="4541393" cy="4714884"/>
          </a:xfrm>
          <a:prstGeom prst="rect">
            <a:avLst/>
          </a:prstGeom>
        </p:spPr>
      </p:pic>
      <p:pic>
        <p:nvPicPr>
          <p:cNvPr id="6" name="Picture 5" descr="3.jpg"/>
          <p:cNvPicPr>
            <a:picLocks noChangeAspect="1"/>
          </p:cNvPicPr>
          <p:nvPr/>
        </p:nvPicPr>
        <p:blipFill>
          <a:blip r:embed="rId4" cstate="print"/>
          <a:stretch>
            <a:fillRect/>
          </a:stretch>
        </p:blipFill>
        <p:spPr>
          <a:xfrm>
            <a:off x="0" y="2143116"/>
            <a:ext cx="4762500" cy="47148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IN" dirty="0" smtClean="0"/>
              <a:t>Certain chemicals produced by the plants act for </a:t>
            </a:r>
            <a:r>
              <a:rPr lang="en-IN" dirty="0" err="1" smtClean="0"/>
              <a:t>defense</a:t>
            </a:r>
            <a:r>
              <a:rPr lang="en-IN" dirty="0" smtClean="0"/>
              <a:t>.</a:t>
            </a:r>
          </a:p>
          <a:p>
            <a:r>
              <a:rPr lang="en-IN" dirty="0" err="1" smtClean="0"/>
              <a:t>Calotropis</a:t>
            </a:r>
            <a:r>
              <a:rPr lang="en-IN" dirty="0" smtClean="0"/>
              <a:t>  produces a highly poisonous Glycoside that is a cardiac poison.</a:t>
            </a:r>
          </a:p>
          <a:p>
            <a:r>
              <a:rPr lang="en-IN" dirty="0" smtClean="0"/>
              <a:t>Nicotine, Caffeine, Quinine, Strychnine, Opium etc are the chemicals produced by the plants against herbivores. </a:t>
            </a:r>
            <a:endParaRPr lang="en-IN" dirty="0"/>
          </a:p>
        </p:txBody>
      </p:sp>
      <p:pic>
        <p:nvPicPr>
          <p:cNvPr id="4" name="Picture 3" descr="1.jpg"/>
          <p:cNvPicPr>
            <a:picLocks noChangeAspect="1"/>
          </p:cNvPicPr>
          <p:nvPr/>
        </p:nvPicPr>
        <p:blipFill>
          <a:blip r:embed="rId2" cstate="print"/>
          <a:stretch>
            <a:fillRect/>
          </a:stretch>
        </p:blipFill>
        <p:spPr>
          <a:xfrm>
            <a:off x="0" y="3815542"/>
            <a:ext cx="4572000" cy="3042458"/>
          </a:xfrm>
          <a:prstGeom prst="rect">
            <a:avLst/>
          </a:prstGeom>
        </p:spPr>
      </p:pic>
      <p:pic>
        <p:nvPicPr>
          <p:cNvPr id="5" name="Picture 4" descr="1.jpg"/>
          <p:cNvPicPr>
            <a:picLocks noChangeAspect="1"/>
          </p:cNvPicPr>
          <p:nvPr/>
        </p:nvPicPr>
        <p:blipFill>
          <a:blip r:embed="rId3" cstate="print"/>
          <a:stretch>
            <a:fillRect/>
          </a:stretch>
        </p:blipFill>
        <p:spPr>
          <a:xfrm>
            <a:off x="4572000" y="3807956"/>
            <a:ext cx="4572000" cy="3050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s://sites.google.com/site/malloryandsabrinasecologysite/_/rsrc/1468754194209/references/population-interactions/imagesCAXMOOLE.jpg"/>
          <p:cNvPicPr>
            <a:picLocks noChangeAspect="1" noChangeArrowheads="1"/>
          </p:cNvPicPr>
          <p:nvPr/>
        </p:nvPicPr>
        <p:blipFill>
          <a:blip r:embed="rId2"/>
          <a:srcRect/>
          <a:stretch>
            <a:fillRect/>
          </a:stretch>
        </p:blipFill>
        <p:spPr bwMode="auto">
          <a:xfrm>
            <a:off x="1679575" y="769937"/>
            <a:ext cx="5864225" cy="441166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r>
              <a:rPr lang="en-US" dirty="0" smtClean="0"/>
              <a:t>The invasive cactus was brought under control only after a cactus-feeding predator (a moth) from its natural habitat.</a:t>
            </a:r>
          </a:p>
          <a:p>
            <a:pPr algn="just"/>
            <a:r>
              <a:rPr lang="en-US" dirty="0" smtClean="0"/>
              <a:t> Biological control methods adopted in agricultural pest control are based on the ability of the predator to regulate prey population.</a:t>
            </a:r>
          </a:p>
          <a:p>
            <a:pPr algn="just"/>
            <a:r>
              <a:rPr lang="en-US" dirty="0" smtClean="0"/>
              <a:t> Predators also help in maintaining species diversity in a community, by reducing the intensity of competition among competing prey species.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r>
              <a:rPr lang="en-US" dirty="0" smtClean="0"/>
              <a:t>If a predator is too efficient and overexploits its prey, then the prey might become extinct and following it, the predator will also become extinct for lack of food. This is the reason why predators in nature are ‘prudent’. </a:t>
            </a:r>
          </a:p>
          <a:p>
            <a:pPr algn="just"/>
            <a:r>
              <a:rPr lang="en-US" dirty="0" smtClean="0"/>
              <a:t>Prey species have evolved various defenses to lessen the impact of predation.</a:t>
            </a:r>
          </a:p>
          <a:p>
            <a:pPr algn="just"/>
            <a:r>
              <a:rPr lang="en-US" dirty="0" smtClean="0"/>
              <a:t> Some species of insects and frogs are cryptically-</a:t>
            </a:r>
            <a:r>
              <a:rPr lang="en-US" dirty="0" err="1" smtClean="0"/>
              <a:t>coloured</a:t>
            </a:r>
            <a:r>
              <a:rPr lang="en-US" dirty="0" smtClean="0"/>
              <a:t> (</a:t>
            </a:r>
            <a:r>
              <a:rPr lang="en-US" i="1" dirty="0" smtClean="0"/>
              <a:t>camouflaged) </a:t>
            </a:r>
            <a:r>
              <a:rPr lang="en-US" dirty="0" smtClean="0"/>
              <a:t>to avoid being detected easily by the predator.</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Monarch butterfly is highly distasteful to its predator (bird) because of a special chemical present in its body.</a:t>
            </a:r>
          </a:p>
          <a:p>
            <a:r>
              <a:rPr lang="en-US" dirty="0" smtClean="0"/>
              <a:t>Interestingly, the butterfly acquires this chemical during its caterpillar stage by feeding on a poisonous weed.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ImageLibrary40-55\50-EcologyAndTheBiosphere\50-10-Climograph-L.gif"/>
          <p:cNvPicPr>
            <a:picLocks noChangeAspect="1" noChangeArrowheads="1"/>
          </p:cNvPicPr>
          <p:nvPr/>
        </p:nvPicPr>
        <p:blipFill>
          <a:blip r:embed="rId3" cstate="print"/>
          <a:srcRect/>
          <a:stretch>
            <a:fillRect/>
          </a:stretch>
        </p:blipFill>
        <p:spPr bwMode="auto">
          <a:xfrm>
            <a:off x="228600" y="220663"/>
            <a:ext cx="8610600" cy="641667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Nearly 25 per cent of all insects are known to be </a:t>
            </a:r>
            <a:r>
              <a:rPr lang="en-US" i="1" dirty="0" err="1" smtClean="0"/>
              <a:t>phytophagous</a:t>
            </a:r>
            <a:r>
              <a:rPr lang="en-US" i="1" dirty="0" smtClean="0"/>
              <a:t> (feeding on plant sap </a:t>
            </a:r>
            <a:r>
              <a:rPr lang="en-US" dirty="0" smtClean="0"/>
              <a:t>and other parts of plants).</a:t>
            </a:r>
          </a:p>
          <a:p>
            <a:r>
              <a:rPr lang="en-US" dirty="0" smtClean="0"/>
              <a:t>Plants therefore have evolved an astonishing variety of morphological and chemical </a:t>
            </a:r>
            <a:r>
              <a:rPr lang="en-US" dirty="0" err="1" smtClean="0"/>
              <a:t>defences</a:t>
            </a:r>
            <a:r>
              <a:rPr lang="en-US" dirty="0" smtClean="0"/>
              <a:t> against herbivores. Thorns (</a:t>
            </a:r>
            <a:r>
              <a:rPr lang="en-US" i="1" dirty="0" smtClean="0"/>
              <a:t>Acacia, Cactus) are the most common morphological means of </a:t>
            </a:r>
            <a:r>
              <a:rPr lang="en-US" dirty="0" err="1" smtClean="0"/>
              <a:t>defence</a:t>
            </a:r>
            <a:r>
              <a:rPr lang="en-US" dirty="0" smtClean="0"/>
              <a:t>. </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Many plants produce and store chemicals that make the herbivore sick when they are eaten, inhibit feeding or digestion, disrupt its reproduction or even kill it. </a:t>
            </a:r>
          </a:p>
          <a:p>
            <a:r>
              <a:rPr lang="en-US" dirty="0" smtClean="0"/>
              <a:t>The weed </a:t>
            </a:r>
            <a:r>
              <a:rPr lang="en-US" i="1" dirty="0" err="1" smtClean="0"/>
              <a:t>Calotropis</a:t>
            </a:r>
            <a:r>
              <a:rPr lang="en-US" i="1" dirty="0" smtClean="0"/>
              <a:t>,  produces </a:t>
            </a:r>
            <a:r>
              <a:rPr lang="en-US" dirty="0" smtClean="0"/>
              <a:t>highly poisonous cardiac glycosides and that is why you never see any cattle or goats browsing on this plant.</a:t>
            </a:r>
          </a:p>
          <a:p>
            <a:r>
              <a:rPr lang="en-US" dirty="0" smtClean="0"/>
              <a:t> A wide variety of chemical substances that we extract from plants on a commercial scale (nicotine, caffeine, quinine, strychnine, opium, etc.,) are produced by them actually as </a:t>
            </a:r>
            <a:r>
              <a:rPr lang="en-US" dirty="0" err="1" smtClean="0"/>
              <a:t>defences</a:t>
            </a:r>
            <a:r>
              <a:rPr lang="en-US" dirty="0" smtClean="0"/>
              <a:t> against grazers and browsers.</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a:t>
            </a:r>
            <a:r>
              <a:rPr lang="en-US" b="1" i="1" dirty="0" smtClean="0"/>
              <a:t>Competition:</a:t>
            </a:r>
            <a:endParaRPr lang="en-US" dirty="0"/>
          </a:p>
        </p:txBody>
      </p:sp>
      <p:sp>
        <p:nvSpPr>
          <p:cNvPr id="3" name="Content Placeholder 2"/>
          <p:cNvSpPr>
            <a:spLocks noGrp="1"/>
          </p:cNvSpPr>
          <p:nvPr>
            <p:ph idx="1"/>
          </p:nvPr>
        </p:nvSpPr>
        <p:spPr/>
        <p:txBody>
          <a:bodyPr>
            <a:normAutofit fontScale="70000" lnSpcReduction="20000"/>
          </a:bodyPr>
          <a:lstStyle/>
          <a:p>
            <a:pPr algn="just"/>
            <a:r>
              <a:rPr lang="en-US" dirty="0" smtClean="0"/>
              <a:t>When Darwin spoke of the struggle for existence and survival of the fittest in nature,</a:t>
            </a:r>
          </a:p>
          <a:p>
            <a:pPr algn="just"/>
            <a:r>
              <a:rPr lang="en-US" dirty="0" smtClean="0"/>
              <a:t> He was convinced that </a:t>
            </a:r>
            <a:r>
              <a:rPr lang="en-US" dirty="0" err="1" smtClean="0"/>
              <a:t>interspecific</a:t>
            </a:r>
            <a:r>
              <a:rPr lang="en-US" dirty="0" smtClean="0"/>
              <a:t> competition is a potent force in organic evolution. </a:t>
            </a:r>
          </a:p>
          <a:p>
            <a:pPr algn="just"/>
            <a:r>
              <a:rPr lang="en-US" dirty="0" smtClean="0"/>
              <a:t>It is generally believed that competition occurs when closely related species compete for the same resources that are limiting, but this is not entirely true. </a:t>
            </a:r>
          </a:p>
          <a:p>
            <a:pPr algn="just"/>
            <a:r>
              <a:rPr lang="en-US" dirty="0" smtClean="0"/>
              <a:t>Firstly, totally unrelated species could also compete for the same resource.</a:t>
            </a:r>
          </a:p>
          <a:p>
            <a:pPr algn="just"/>
            <a:r>
              <a:rPr lang="en-US" dirty="0" smtClean="0"/>
              <a:t>Secondly, resources need not be limiting for competition to occur; in interference competition, the feeding efficiency of one species might be reduced due to the interfering and inhibitory presence of the other species, even if resources (food and space) are abundant.</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opulation Interactions - Mallory and Sabrina's ecology site"/>
          <p:cNvPicPr>
            <a:picLocks noChangeAspect="1" noChangeArrowheads="1"/>
          </p:cNvPicPr>
          <p:nvPr/>
        </p:nvPicPr>
        <p:blipFill>
          <a:blip r:embed="rId2"/>
          <a:srcRect/>
          <a:stretch>
            <a:fillRect/>
          </a:stretch>
        </p:blipFill>
        <p:spPr bwMode="auto">
          <a:xfrm>
            <a:off x="612774" y="846137"/>
            <a:ext cx="7997826" cy="456406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Intraspecific competition - Wikipedia"/>
          <p:cNvPicPr>
            <a:picLocks noChangeAspect="1" noChangeArrowheads="1"/>
          </p:cNvPicPr>
          <p:nvPr/>
        </p:nvPicPr>
        <p:blipFill>
          <a:blip r:embed="rId2" cstate="print"/>
          <a:srcRect/>
          <a:stretch>
            <a:fillRect/>
          </a:stretch>
        </p:blipFill>
        <p:spPr bwMode="auto">
          <a:xfrm>
            <a:off x="688976" y="762000"/>
            <a:ext cx="8150224" cy="53594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GAUSE PRINCILPE</a:t>
            </a:r>
            <a:endParaRPr lang="en-US" dirty="0"/>
          </a:p>
        </p:txBody>
      </p:sp>
      <p:sp>
        <p:nvSpPr>
          <p:cNvPr id="3" name="Content Placeholder 2"/>
          <p:cNvSpPr>
            <a:spLocks noGrp="1"/>
          </p:cNvSpPr>
          <p:nvPr>
            <p:ph idx="1"/>
          </p:nvPr>
        </p:nvSpPr>
        <p:spPr/>
        <p:txBody>
          <a:bodyPr>
            <a:normAutofit/>
          </a:bodyPr>
          <a:lstStyle/>
          <a:p>
            <a:pPr algn="just"/>
            <a:r>
              <a:rPr lang="en-US" dirty="0" err="1" smtClean="0"/>
              <a:t>Gause’s</a:t>
            </a:r>
            <a:r>
              <a:rPr lang="en-US" dirty="0" smtClean="0"/>
              <a:t> ‘</a:t>
            </a:r>
            <a:r>
              <a:rPr lang="en-US" i="1" dirty="0" smtClean="0"/>
              <a:t>Competitive Exclusion Principle’ </a:t>
            </a:r>
            <a:r>
              <a:rPr lang="en-US" dirty="0" smtClean="0"/>
              <a:t>states</a:t>
            </a:r>
            <a:r>
              <a:rPr lang="en-US" i="1" dirty="0" smtClean="0"/>
              <a:t> that two </a:t>
            </a:r>
            <a:r>
              <a:rPr lang="en-US" dirty="0" smtClean="0"/>
              <a:t>closely related species competing for the same resources cannot co-exist indefinitely and the competitively inferior one will be eliminated eventually.</a:t>
            </a:r>
          </a:p>
          <a:p>
            <a:pPr algn="just"/>
            <a:r>
              <a:rPr lang="en-US" dirty="0" smtClean="0"/>
              <a:t> This may be true if resources are limiting, but not otherwise.</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IN" b="1" dirty="0" smtClean="0"/>
              <a:t>Competition:</a:t>
            </a:r>
          </a:p>
          <a:p>
            <a:r>
              <a:rPr lang="en-IN" dirty="0" smtClean="0"/>
              <a:t>Competition is an interaction among the individuals of same species (</a:t>
            </a:r>
            <a:r>
              <a:rPr lang="en-IN" dirty="0" err="1" smtClean="0"/>
              <a:t>Intraspecific</a:t>
            </a:r>
            <a:r>
              <a:rPr lang="en-IN" dirty="0" smtClean="0"/>
              <a:t> ) or between individuals of different species (</a:t>
            </a:r>
            <a:r>
              <a:rPr lang="en-IN" dirty="0" err="1" smtClean="0"/>
              <a:t>Interspecific</a:t>
            </a:r>
            <a:r>
              <a:rPr lang="en-IN" dirty="0" smtClean="0"/>
              <a:t>).</a:t>
            </a:r>
          </a:p>
          <a:p>
            <a:r>
              <a:rPr lang="en-IN" dirty="0" smtClean="0"/>
              <a:t>Competition between the individuals of same species is for  same resources that are limited.</a:t>
            </a:r>
          </a:p>
          <a:p>
            <a:r>
              <a:rPr lang="en-IN" dirty="0" smtClean="0"/>
              <a:t>In some case, resources need not be limiting for competition to occur, the feeding efficiency of one species might be reduced due to the interfering of the other species.</a:t>
            </a:r>
          </a:p>
          <a:p>
            <a:r>
              <a:rPr lang="en-IN" dirty="0" smtClean="0"/>
              <a:t>E.g. Abingdon tortoise in Galapagos Island became extinct within a decade after goats were introduced into the island.</a:t>
            </a:r>
          </a:p>
          <a:p>
            <a:r>
              <a:rPr lang="en-IN" dirty="0" smtClean="0"/>
              <a:t>It was due to the fact that the goats had greater browsing efficiency than the tortoise.</a:t>
            </a: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IN" dirty="0" smtClean="0"/>
              <a:t>Unrelated species also compete for same resources. </a:t>
            </a:r>
          </a:p>
          <a:p>
            <a:r>
              <a:rPr lang="en-IN" dirty="0" smtClean="0"/>
              <a:t>Ex:- flamingo &amp; fish compete for zooplankton   </a:t>
            </a:r>
            <a:endParaRPr lang="en-IN" b="1" dirty="0" smtClean="0"/>
          </a:p>
        </p:txBody>
      </p:sp>
      <p:pic>
        <p:nvPicPr>
          <p:cNvPr id="4" name="Picture 3" descr="1.jpg"/>
          <p:cNvPicPr>
            <a:picLocks noChangeAspect="1"/>
          </p:cNvPicPr>
          <p:nvPr/>
        </p:nvPicPr>
        <p:blipFill>
          <a:blip r:embed="rId2" cstate="print"/>
          <a:stretch>
            <a:fillRect/>
          </a:stretch>
        </p:blipFill>
        <p:spPr>
          <a:xfrm>
            <a:off x="0" y="2071678"/>
            <a:ext cx="4786322" cy="4786322"/>
          </a:xfrm>
          <a:prstGeom prst="rect">
            <a:avLst/>
          </a:prstGeom>
        </p:spPr>
      </p:pic>
      <p:pic>
        <p:nvPicPr>
          <p:cNvPr id="5" name="Picture 4" descr="3.jpg"/>
          <p:cNvPicPr>
            <a:picLocks noChangeAspect="1"/>
          </p:cNvPicPr>
          <p:nvPr/>
        </p:nvPicPr>
        <p:blipFill>
          <a:blip r:embed="rId3" cstate="print"/>
          <a:stretch>
            <a:fillRect/>
          </a:stretch>
        </p:blipFill>
        <p:spPr>
          <a:xfrm>
            <a:off x="0" y="1214422"/>
            <a:ext cx="9144000" cy="6121190"/>
          </a:xfrm>
          <a:prstGeom prst="rect">
            <a:avLst/>
          </a:prstGeom>
        </p:spPr>
      </p:pic>
      <p:pic>
        <p:nvPicPr>
          <p:cNvPr id="6" name="Picture 5" descr="1.jpg"/>
          <p:cNvPicPr>
            <a:picLocks noChangeAspect="1"/>
          </p:cNvPicPr>
          <p:nvPr/>
        </p:nvPicPr>
        <p:blipFill>
          <a:blip r:embed="rId4" cstate="print"/>
          <a:stretch>
            <a:fillRect/>
          </a:stretch>
        </p:blipFill>
        <p:spPr>
          <a:xfrm>
            <a:off x="-5550" y="1214422"/>
            <a:ext cx="9149550" cy="6089538"/>
          </a:xfrm>
          <a:prstGeom prst="rect">
            <a:avLst/>
          </a:prstGeom>
        </p:spPr>
      </p:pic>
      <p:pic>
        <p:nvPicPr>
          <p:cNvPr id="7" name="Picture 6" descr="2.jpg"/>
          <p:cNvPicPr>
            <a:picLocks noChangeAspect="1"/>
          </p:cNvPicPr>
          <p:nvPr/>
        </p:nvPicPr>
        <p:blipFill>
          <a:blip r:embed="rId5" cstate="print"/>
          <a:stretch>
            <a:fillRect/>
          </a:stretch>
        </p:blipFill>
        <p:spPr>
          <a:xfrm>
            <a:off x="0" y="2262673"/>
            <a:ext cx="9144000" cy="5023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IN" b="1" dirty="0" smtClean="0"/>
              <a:t>Competitive release:</a:t>
            </a:r>
          </a:p>
          <a:p>
            <a:r>
              <a:rPr lang="en-IN" dirty="0" smtClean="0"/>
              <a:t>"A species, whose distribution is restricted to a small geographical area because of the presence of a competitively superior species is called competitive release. </a:t>
            </a:r>
          </a:p>
          <a:p>
            <a:r>
              <a:rPr lang="en-IN" dirty="0" smtClean="0"/>
              <a:t>These species is found to expand its distributional range dramatically when the competing species is experimentally removed </a:t>
            </a:r>
          </a:p>
          <a:p>
            <a:r>
              <a:rPr lang="en-IN" b="1" dirty="0" err="1" smtClean="0"/>
              <a:t>Gause’s</a:t>
            </a:r>
            <a:r>
              <a:rPr lang="en-IN" b="1" dirty="0" smtClean="0"/>
              <a:t> Competitive Exclusion Principle :</a:t>
            </a:r>
            <a:r>
              <a:rPr lang="en-IN" dirty="0" smtClean="0"/>
              <a:t> It states, ‘that two closely related species competing for the same resources cannot exist together and the competitively inferior will be eliminated by superior’.</a:t>
            </a:r>
          </a:p>
          <a:p>
            <a:r>
              <a:rPr lang="en-IN" b="1" dirty="0" smtClean="0"/>
              <a:t>Resource Partitioning: </a:t>
            </a:r>
            <a:r>
              <a:rPr lang="en-IN" dirty="0" smtClean="0"/>
              <a:t>It is the mechanism meant for co-existence of species to face competition . </a:t>
            </a:r>
          </a:p>
          <a:p>
            <a:r>
              <a:rPr lang="en-IN" dirty="0" smtClean="0"/>
              <a:t>According to this, if two species compete for the same resource, they could avoid competition by choosing different times for feeding or different foraging patterns.</a:t>
            </a:r>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IN" dirty="0" smtClean="0"/>
              <a:t> E.g.</a:t>
            </a:r>
          </a:p>
          <a:p>
            <a:r>
              <a:rPr lang="en-IN" dirty="0" smtClean="0"/>
              <a:t>MacArthur showed that five closely related species of Warbles living on the same tree were able to coexist and avoid competition by having </a:t>
            </a:r>
            <a:r>
              <a:rPr lang="en-IN" dirty="0" err="1" smtClean="0"/>
              <a:t>behavioral</a:t>
            </a:r>
            <a:r>
              <a:rPr lang="en-IN" dirty="0" smtClean="0"/>
              <a:t> differences in their foraging( hunting) activities.</a:t>
            </a:r>
          </a:p>
          <a:p>
            <a:endParaRPr lang="en-IN" b="1" i="1" dirty="0" smtClean="0"/>
          </a:p>
        </p:txBody>
      </p:sp>
      <p:pic>
        <p:nvPicPr>
          <p:cNvPr id="4" name="Picture 3" descr="1.jpg"/>
          <p:cNvPicPr>
            <a:picLocks noChangeAspect="1"/>
          </p:cNvPicPr>
          <p:nvPr/>
        </p:nvPicPr>
        <p:blipFill>
          <a:blip r:embed="rId2" cstate="print"/>
          <a:stretch>
            <a:fillRect/>
          </a:stretch>
        </p:blipFill>
        <p:spPr>
          <a:xfrm>
            <a:off x="158010" y="2571744"/>
            <a:ext cx="3286148" cy="2116671"/>
          </a:xfrm>
          <a:prstGeom prst="rect">
            <a:avLst/>
          </a:prstGeom>
        </p:spPr>
      </p:pic>
      <p:pic>
        <p:nvPicPr>
          <p:cNvPr id="5" name="Picture 4" descr="2.jpg"/>
          <p:cNvPicPr>
            <a:picLocks noChangeAspect="1"/>
          </p:cNvPicPr>
          <p:nvPr/>
        </p:nvPicPr>
        <p:blipFill>
          <a:blip r:embed="rId3" cstate="print"/>
          <a:stretch>
            <a:fillRect/>
          </a:stretch>
        </p:blipFill>
        <p:spPr>
          <a:xfrm>
            <a:off x="6357951" y="4714884"/>
            <a:ext cx="2786050" cy="2143116"/>
          </a:xfrm>
          <a:prstGeom prst="rect">
            <a:avLst/>
          </a:prstGeom>
        </p:spPr>
      </p:pic>
      <p:pic>
        <p:nvPicPr>
          <p:cNvPr id="6" name="Picture 5" descr="3.jpg"/>
          <p:cNvPicPr>
            <a:picLocks noChangeAspect="1"/>
          </p:cNvPicPr>
          <p:nvPr/>
        </p:nvPicPr>
        <p:blipFill>
          <a:blip r:embed="rId4" cstate="print"/>
          <a:stretch>
            <a:fillRect/>
          </a:stretch>
        </p:blipFill>
        <p:spPr>
          <a:xfrm>
            <a:off x="142844" y="4714884"/>
            <a:ext cx="3374986" cy="2143116"/>
          </a:xfrm>
          <a:prstGeom prst="rect">
            <a:avLst/>
          </a:prstGeom>
        </p:spPr>
      </p:pic>
      <p:pic>
        <p:nvPicPr>
          <p:cNvPr id="7" name="Picture 6" descr="4.jpg"/>
          <p:cNvPicPr>
            <a:picLocks noChangeAspect="1"/>
          </p:cNvPicPr>
          <p:nvPr/>
        </p:nvPicPr>
        <p:blipFill>
          <a:blip r:embed="rId5" cstate="print"/>
          <a:stretch>
            <a:fillRect/>
          </a:stretch>
        </p:blipFill>
        <p:spPr>
          <a:xfrm>
            <a:off x="3500430" y="4714883"/>
            <a:ext cx="2854647" cy="2143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biotic vs. biotic web"/>
          <p:cNvPicPr>
            <a:picLocks noChangeAspect="1" noChangeArrowheads="1"/>
          </p:cNvPicPr>
          <p:nvPr/>
        </p:nvPicPr>
        <p:blipFill>
          <a:blip r:embed="rId2"/>
          <a:srcRect/>
          <a:stretch>
            <a:fillRect/>
          </a:stretch>
        </p:blipFill>
        <p:spPr bwMode="auto">
          <a:xfrm>
            <a:off x="307975" y="252412"/>
            <a:ext cx="8531225" cy="614838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opulation Interactions | Simplified Biology"/>
          <p:cNvPicPr>
            <a:picLocks noChangeAspect="1" noChangeArrowheads="1"/>
          </p:cNvPicPr>
          <p:nvPr/>
        </p:nvPicPr>
        <p:blipFill>
          <a:blip r:embed="rId2"/>
          <a:srcRect/>
          <a:stretch>
            <a:fillRect/>
          </a:stretch>
        </p:blipFill>
        <p:spPr bwMode="auto">
          <a:xfrm>
            <a:off x="571500" y="228600"/>
            <a:ext cx="8039100" cy="64008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Population Interactions - Mutualism | Simplified Biology"/>
          <p:cNvPicPr>
            <a:picLocks noChangeAspect="1" noChangeArrowheads="1"/>
          </p:cNvPicPr>
          <p:nvPr/>
        </p:nvPicPr>
        <p:blipFill>
          <a:blip r:embed="rId2"/>
          <a:srcRect/>
          <a:stretch>
            <a:fillRect/>
          </a:stretch>
        </p:blipFill>
        <p:spPr bwMode="auto">
          <a:xfrm>
            <a:off x="155576" y="533400"/>
            <a:ext cx="8683624" cy="5715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Parasitism:</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The life cycles of parasites are often complex, involving one or two intermediate hosts or vectors to facilitate </a:t>
            </a:r>
            <a:r>
              <a:rPr lang="en-US" dirty="0" err="1" smtClean="0"/>
              <a:t>parasitisation</a:t>
            </a:r>
            <a:r>
              <a:rPr lang="en-US" dirty="0" smtClean="0"/>
              <a:t> of its primary host.</a:t>
            </a:r>
          </a:p>
          <a:p>
            <a:pPr algn="just"/>
            <a:r>
              <a:rPr lang="en-US" dirty="0" smtClean="0"/>
              <a:t> The human liver fluke </a:t>
            </a:r>
            <a:r>
              <a:rPr lang="en-US" dirty="0" smtClean="0">
                <a:solidFill>
                  <a:srgbClr val="00B050"/>
                </a:solidFill>
              </a:rPr>
              <a:t>(a </a:t>
            </a:r>
            <a:r>
              <a:rPr lang="en-US" dirty="0" err="1" smtClean="0">
                <a:solidFill>
                  <a:srgbClr val="00B050"/>
                </a:solidFill>
              </a:rPr>
              <a:t>trematode</a:t>
            </a:r>
            <a:r>
              <a:rPr lang="en-US" dirty="0" smtClean="0">
                <a:solidFill>
                  <a:srgbClr val="00B050"/>
                </a:solidFill>
              </a:rPr>
              <a:t> parasite-</a:t>
            </a:r>
            <a:r>
              <a:rPr lang="en-US" dirty="0" err="1" smtClean="0">
                <a:solidFill>
                  <a:srgbClr val="00B050"/>
                </a:solidFill>
              </a:rPr>
              <a:t>Trematoda</a:t>
            </a:r>
            <a:r>
              <a:rPr lang="en-US" dirty="0" smtClean="0">
                <a:solidFill>
                  <a:srgbClr val="00B050"/>
                </a:solidFill>
              </a:rPr>
              <a:t> is a class within the phylum </a:t>
            </a:r>
            <a:r>
              <a:rPr lang="en-US" dirty="0" err="1" smtClean="0">
                <a:solidFill>
                  <a:srgbClr val="00B050"/>
                </a:solidFill>
              </a:rPr>
              <a:t>Platyhelminthes</a:t>
            </a:r>
            <a:r>
              <a:rPr lang="en-US" dirty="0" smtClean="0">
                <a:solidFill>
                  <a:srgbClr val="00B050"/>
                </a:solidFill>
              </a:rPr>
              <a:t>. It includes two groups of parasitic flatworms, known as flukes. They are internal parasites of </a:t>
            </a:r>
            <a:r>
              <a:rPr lang="en-US" dirty="0" err="1" smtClean="0">
                <a:solidFill>
                  <a:srgbClr val="00B050"/>
                </a:solidFill>
              </a:rPr>
              <a:t>molluscs</a:t>
            </a:r>
            <a:r>
              <a:rPr lang="en-US" dirty="0" smtClean="0">
                <a:solidFill>
                  <a:srgbClr val="00B050"/>
                </a:solidFill>
              </a:rPr>
              <a:t> and vertebrates) </a:t>
            </a:r>
            <a:r>
              <a:rPr lang="en-US" dirty="0" smtClean="0"/>
              <a:t>depends on two intermediate hosts (a snail and a fish) to complete its life cycle.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smtClean="0"/>
              <a:t>Majority of the parasites harm the host; they may reduce the survival, growth and reproduction of the host and reduce its population density.</a:t>
            </a:r>
          </a:p>
          <a:p>
            <a:r>
              <a:rPr lang="en-US" dirty="0" smtClean="0"/>
              <a:t> They might render the host more vulnerable to predation by making it physically weak.</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r>
              <a:rPr lang="en-IN" b="1" dirty="0" smtClean="0"/>
              <a:t>Parasitism:</a:t>
            </a:r>
          </a:p>
          <a:p>
            <a:r>
              <a:rPr lang="en-IN" dirty="0" smtClean="0"/>
              <a:t>Parasitism is the </a:t>
            </a:r>
            <a:r>
              <a:rPr lang="en-IN" dirty="0" err="1" smtClean="0"/>
              <a:t>interspecific</a:t>
            </a:r>
            <a:r>
              <a:rPr lang="en-IN" dirty="0" smtClean="0"/>
              <a:t> interaction where one of the species (Parasite) depends the other species (Host)for food and shelter.</a:t>
            </a:r>
          </a:p>
          <a:p>
            <a:r>
              <a:rPr lang="en-IN" dirty="0" smtClean="0"/>
              <a:t>Host gets harmed and parasite gets benefitted.</a:t>
            </a:r>
          </a:p>
          <a:p>
            <a:r>
              <a:rPr lang="en-IN" dirty="0" smtClean="0"/>
              <a:t>Parasites are host-specific and parasite and its host tend to co-evolve.</a:t>
            </a:r>
          </a:p>
          <a:p>
            <a:r>
              <a:rPr lang="en-IN" dirty="0" smtClean="0"/>
              <a:t>Co-evolve: It means that if the host evolves a special mechanism to reject or resist the parasite, the parasite has to evolve the mechanisms to neutralize them.</a:t>
            </a:r>
          </a:p>
          <a:p>
            <a:r>
              <a:rPr lang="en-IN" b="1" dirty="0" smtClean="0"/>
              <a:t>Parasites adaptations:</a:t>
            </a:r>
          </a:p>
          <a:p>
            <a:r>
              <a:rPr lang="en-IN" dirty="0" smtClean="0"/>
              <a:t>Parasite tends to co-evolve.</a:t>
            </a:r>
          </a:p>
          <a:p>
            <a:r>
              <a:rPr lang="en-IN" dirty="0" smtClean="0"/>
              <a:t>It may loss of sense organs.</a:t>
            </a:r>
          </a:p>
          <a:p>
            <a:r>
              <a:rPr lang="en-IN" dirty="0" smtClean="0"/>
              <a:t>Presence of suckers or hooks. </a:t>
            </a:r>
          </a:p>
          <a:p>
            <a:r>
              <a:rPr lang="en-IN" dirty="0" smtClean="0"/>
              <a:t>Loss of digestive system.</a:t>
            </a:r>
          </a:p>
          <a:p>
            <a:r>
              <a:rPr lang="en-IN" dirty="0" smtClean="0"/>
              <a:t>High reproductive capacity.</a:t>
            </a:r>
            <a:endParaRPr lang="en-IN" dirty="0"/>
          </a:p>
        </p:txBody>
      </p:sp>
      <p:pic>
        <p:nvPicPr>
          <p:cNvPr id="4" name="Picture 3" descr="1.jpg"/>
          <p:cNvPicPr>
            <a:picLocks noChangeAspect="1"/>
          </p:cNvPicPr>
          <p:nvPr/>
        </p:nvPicPr>
        <p:blipFill>
          <a:blip r:embed="rId2" cstate="print"/>
          <a:stretch>
            <a:fillRect/>
          </a:stretch>
        </p:blipFill>
        <p:spPr>
          <a:xfrm>
            <a:off x="5072066" y="4045534"/>
            <a:ext cx="4071934" cy="2744454"/>
          </a:xfrm>
          <a:prstGeom prst="rect">
            <a:avLst/>
          </a:prstGeom>
        </p:spPr>
      </p:pic>
      <p:pic>
        <p:nvPicPr>
          <p:cNvPr id="5" name="Picture 4" descr="2.png"/>
          <p:cNvPicPr>
            <a:picLocks noChangeAspect="1"/>
          </p:cNvPicPr>
          <p:nvPr/>
        </p:nvPicPr>
        <p:blipFill>
          <a:blip r:embed="rId3" cstate="print"/>
          <a:stretch>
            <a:fillRect/>
          </a:stretch>
        </p:blipFill>
        <p:spPr>
          <a:xfrm>
            <a:off x="5000628" y="4000504"/>
            <a:ext cx="4143372" cy="2906918"/>
          </a:xfrm>
          <a:prstGeom prst="rect">
            <a:avLst/>
          </a:prstGeom>
        </p:spPr>
      </p:pic>
      <p:pic>
        <p:nvPicPr>
          <p:cNvPr id="6" name="Picture 5" descr="3.jpg"/>
          <p:cNvPicPr>
            <a:picLocks noChangeAspect="1"/>
          </p:cNvPicPr>
          <p:nvPr/>
        </p:nvPicPr>
        <p:blipFill>
          <a:blip r:embed="rId4" cstate="print"/>
          <a:stretch>
            <a:fillRect/>
          </a:stretch>
        </p:blipFill>
        <p:spPr>
          <a:xfrm>
            <a:off x="5000628" y="4000500"/>
            <a:ext cx="4143372"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20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20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20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20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357562"/>
          </a:xfrm>
        </p:spPr>
        <p:txBody>
          <a:bodyPr>
            <a:normAutofit fontScale="92500" lnSpcReduction="20000"/>
          </a:bodyPr>
          <a:lstStyle/>
          <a:p>
            <a:r>
              <a:rPr lang="en-IN" dirty="0" smtClean="0"/>
              <a:t>Some parasites have complex life cycle and generally have one or two intermediate host.</a:t>
            </a:r>
          </a:p>
          <a:p>
            <a:r>
              <a:rPr lang="en-IN" dirty="0" smtClean="0"/>
              <a:t>Intermediate hosts act as vectors which facilitates parasitisation of host.</a:t>
            </a:r>
          </a:p>
          <a:p>
            <a:r>
              <a:rPr lang="en-IN" dirty="0" smtClean="0"/>
              <a:t>Human liver fluke has two intermediate hosts: a snail and a fish</a:t>
            </a:r>
          </a:p>
          <a:p>
            <a:r>
              <a:rPr lang="en-IN" dirty="0" smtClean="0"/>
              <a:t>Malaria Parasite has one intermediate host (mosquito) to spread to other host.</a:t>
            </a:r>
            <a:endParaRPr lang="en-IN" dirty="0"/>
          </a:p>
        </p:txBody>
      </p:sp>
      <p:pic>
        <p:nvPicPr>
          <p:cNvPr id="4" name="Picture 3" descr="1.jpg"/>
          <p:cNvPicPr>
            <a:picLocks noChangeAspect="1"/>
          </p:cNvPicPr>
          <p:nvPr/>
        </p:nvPicPr>
        <p:blipFill>
          <a:blip r:embed="rId2" cstate="print"/>
          <a:stretch>
            <a:fillRect/>
          </a:stretch>
        </p:blipFill>
        <p:spPr>
          <a:xfrm>
            <a:off x="0" y="3357562"/>
            <a:ext cx="4072624" cy="3500438"/>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7753" y="3643314"/>
            <a:ext cx="4286247" cy="3214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928934"/>
          </a:xfrm>
        </p:spPr>
        <p:txBody>
          <a:bodyPr>
            <a:normAutofit fontScale="92500" lnSpcReduction="10000"/>
          </a:bodyPr>
          <a:lstStyle/>
          <a:p>
            <a:r>
              <a:rPr lang="en-IN" dirty="0" smtClean="0"/>
              <a:t>Human lice and ticks are </a:t>
            </a:r>
            <a:r>
              <a:rPr lang="en-IN" dirty="0" err="1" smtClean="0"/>
              <a:t>ectoparasites</a:t>
            </a:r>
            <a:endParaRPr lang="en-IN" dirty="0" smtClean="0"/>
          </a:p>
          <a:p>
            <a:r>
              <a:rPr lang="en-IN" dirty="0" smtClean="0"/>
              <a:t>Copepods are the </a:t>
            </a:r>
            <a:r>
              <a:rPr lang="en-IN" dirty="0" err="1" smtClean="0"/>
              <a:t>ectoparasites</a:t>
            </a:r>
            <a:r>
              <a:rPr lang="en-IN" dirty="0" smtClean="0"/>
              <a:t> on some marine fish.</a:t>
            </a:r>
          </a:p>
          <a:p>
            <a:r>
              <a:rPr lang="en-IN" dirty="0" err="1" smtClean="0"/>
              <a:t>Cuscuta</a:t>
            </a:r>
            <a:r>
              <a:rPr lang="en-IN" dirty="0" smtClean="0"/>
              <a:t> is a parasitic plant that grows on the trees or shrubs.</a:t>
            </a:r>
          </a:p>
          <a:p>
            <a:r>
              <a:rPr lang="en-IN" dirty="0" smtClean="0"/>
              <a:t>It lost its chlorophyll and leaves during evolution. </a:t>
            </a:r>
          </a:p>
          <a:p>
            <a:r>
              <a:rPr lang="en-IN" dirty="0" smtClean="0"/>
              <a:t>It gets its nutrition from the host plants by </a:t>
            </a:r>
            <a:r>
              <a:rPr lang="en-IN" dirty="0" err="1" smtClean="0"/>
              <a:t>haustoria</a:t>
            </a:r>
            <a:r>
              <a:rPr lang="en-IN" dirty="0" smtClean="0"/>
              <a:t>.</a:t>
            </a:r>
            <a:endParaRPr lang="en-IN" dirty="0"/>
          </a:p>
        </p:txBody>
      </p:sp>
      <p:pic>
        <p:nvPicPr>
          <p:cNvPr id="4" name="Picture 3" descr="1.jpg"/>
          <p:cNvPicPr>
            <a:picLocks noChangeAspect="1"/>
          </p:cNvPicPr>
          <p:nvPr/>
        </p:nvPicPr>
        <p:blipFill>
          <a:blip r:embed="rId2" cstate="print"/>
          <a:stretch>
            <a:fillRect/>
          </a:stretch>
        </p:blipFill>
        <p:spPr>
          <a:xfrm>
            <a:off x="-1" y="3286124"/>
            <a:ext cx="3880911" cy="2643206"/>
          </a:xfrm>
          <a:prstGeom prst="rect">
            <a:avLst/>
          </a:prstGeom>
        </p:spPr>
      </p:pic>
      <p:pic>
        <p:nvPicPr>
          <p:cNvPr id="5" name="Picture 4" descr="2.jpg"/>
          <p:cNvPicPr>
            <a:picLocks noChangeAspect="1"/>
          </p:cNvPicPr>
          <p:nvPr/>
        </p:nvPicPr>
        <p:blipFill>
          <a:blip r:embed="rId3" cstate="print"/>
          <a:stretch>
            <a:fillRect/>
          </a:stretch>
        </p:blipFill>
        <p:spPr>
          <a:xfrm>
            <a:off x="0" y="3286124"/>
            <a:ext cx="4286248" cy="3571876"/>
          </a:xfrm>
          <a:prstGeom prst="rect">
            <a:avLst/>
          </a:prstGeom>
        </p:spPr>
      </p:pic>
      <p:pic>
        <p:nvPicPr>
          <p:cNvPr id="6" name="Picture 5" descr="1.jpg"/>
          <p:cNvPicPr>
            <a:picLocks noChangeAspect="1"/>
          </p:cNvPicPr>
          <p:nvPr/>
        </p:nvPicPr>
        <p:blipFill>
          <a:blip r:embed="rId4" cstate="print"/>
          <a:stretch>
            <a:fillRect/>
          </a:stretch>
        </p:blipFill>
        <p:spPr>
          <a:xfrm>
            <a:off x="4286248" y="3286124"/>
            <a:ext cx="4857752" cy="3571876"/>
          </a:xfrm>
          <a:prstGeom prst="rect">
            <a:avLst/>
          </a:prstGeom>
        </p:spPr>
      </p:pic>
      <p:pic>
        <p:nvPicPr>
          <p:cNvPr id="7" name="Picture 6" descr="2.jpg"/>
          <p:cNvPicPr>
            <a:picLocks noChangeAspect="1"/>
          </p:cNvPicPr>
          <p:nvPr/>
        </p:nvPicPr>
        <p:blipFill>
          <a:blip r:embed="rId5" cstate="print"/>
          <a:stretch>
            <a:fillRect/>
          </a:stretch>
        </p:blipFill>
        <p:spPr>
          <a:xfrm>
            <a:off x="4286249" y="3286124"/>
            <a:ext cx="4857752" cy="3571876"/>
          </a:xfrm>
          <a:prstGeom prst="rect">
            <a:avLst/>
          </a:prstGeom>
        </p:spPr>
      </p:pic>
      <p:pic>
        <p:nvPicPr>
          <p:cNvPr id="8" name="Picture 7" descr="3.jpg"/>
          <p:cNvPicPr>
            <a:picLocks noChangeAspect="1"/>
          </p:cNvPicPr>
          <p:nvPr/>
        </p:nvPicPr>
        <p:blipFill>
          <a:blip r:embed="rId6" cstate="print"/>
          <a:stretch>
            <a:fillRect/>
          </a:stretch>
        </p:blipFill>
        <p:spPr>
          <a:xfrm>
            <a:off x="4286248" y="3286124"/>
            <a:ext cx="4857752" cy="3571876"/>
          </a:xfrm>
          <a:prstGeom prst="rect">
            <a:avLst/>
          </a:prstGeom>
        </p:spPr>
      </p:pic>
      <p:pic>
        <p:nvPicPr>
          <p:cNvPr id="9" name="Picture 8" descr="1.jpg"/>
          <p:cNvPicPr>
            <a:picLocks noChangeAspect="1"/>
          </p:cNvPicPr>
          <p:nvPr/>
        </p:nvPicPr>
        <p:blipFill>
          <a:blip r:embed="rId7" cstate="print"/>
          <a:stretch>
            <a:fillRect/>
          </a:stretch>
        </p:blipFill>
        <p:spPr>
          <a:xfrm>
            <a:off x="4286248" y="3286124"/>
            <a:ext cx="4857752" cy="3571876"/>
          </a:xfrm>
          <a:prstGeom prst="rect">
            <a:avLst/>
          </a:prstGeom>
        </p:spPr>
      </p:pic>
      <p:pic>
        <p:nvPicPr>
          <p:cNvPr id="10" name="Picture 9" descr="2.jpg"/>
          <p:cNvPicPr>
            <a:picLocks noChangeAspect="1"/>
          </p:cNvPicPr>
          <p:nvPr/>
        </p:nvPicPr>
        <p:blipFill>
          <a:blip r:embed="rId8" cstate="print"/>
          <a:stretch>
            <a:fillRect/>
          </a:stretch>
        </p:blipFill>
        <p:spPr>
          <a:xfrm>
            <a:off x="4214810" y="3286124"/>
            <a:ext cx="4929190" cy="3571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20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2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ECTOPARASITES</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Parasites that feed on the external surface of the host organism are called </a:t>
            </a:r>
            <a:r>
              <a:rPr lang="en-US" i="1" dirty="0" err="1" smtClean="0"/>
              <a:t>ectoparasites</a:t>
            </a:r>
            <a:r>
              <a:rPr lang="en-US" i="1" dirty="0" smtClean="0"/>
              <a:t>. </a:t>
            </a:r>
          </a:p>
          <a:p>
            <a:pPr algn="just"/>
            <a:r>
              <a:rPr lang="en-US" dirty="0" smtClean="0"/>
              <a:t>The most familiar examples of this group are the lice on humans and ticks on dogs. Many marine fish are infested with </a:t>
            </a:r>
            <a:r>
              <a:rPr lang="en-US" dirty="0" err="1" smtClean="0"/>
              <a:t>ectoparasitic</a:t>
            </a:r>
            <a:r>
              <a:rPr lang="en-US" dirty="0" smtClean="0"/>
              <a:t> copepods. </a:t>
            </a:r>
          </a:p>
          <a:p>
            <a:pPr algn="just"/>
            <a:r>
              <a:rPr lang="en-US" i="1" dirty="0" err="1" smtClean="0"/>
              <a:t>Cuscuta</a:t>
            </a:r>
            <a:r>
              <a:rPr lang="en-US" dirty="0" smtClean="0"/>
              <a:t>, a parasitic plant that is commonly found growing on hedge plants, has lost its chlorophyll and leaves in the course of evolution. It derives its nutrition from the host plant which it </a:t>
            </a:r>
            <a:r>
              <a:rPr lang="en-US" dirty="0" err="1" smtClean="0"/>
              <a:t>parasitises</a:t>
            </a:r>
            <a:r>
              <a:rPr lang="en-US" dirty="0" smtClean="0"/>
              <a:t>.</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7760208" cy="978408"/>
          </a:xfrm>
        </p:spPr>
        <p:txBody>
          <a:bodyPr>
            <a:normAutofit/>
          </a:bodyPr>
          <a:lstStyle/>
          <a:p>
            <a:r>
              <a:rPr lang="en-US" sz="4400" dirty="0" smtClean="0"/>
              <a:t>PARASITIC    ROOTS</a:t>
            </a:r>
            <a:endParaRPr lang="en-US" sz="4400" dirty="0"/>
          </a:p>
        </p:txBody>
      </p:sp>
      <p:pic>
        <p:nvPicPr>
          <p:cNvPr id="5" name="Picture Placeholder 4" descr="Cuscuta_parasite_plant on acacia.JPG"/>
          <p:cNvPicPr>
            <a:picLocks noGrp="1" noChangeAspect="1"/>
          </p:cNvPicPr>
          <p:nvPr>
            <p:ph type="pic" idx="1"/>
          </p:nvPr>
        </p:nvPicPr>
        <p:blipFill>
          <a:blip r:embed="rId3" cstate="print"/>
          <a:srcRect t="17750" b="17750"/>
          <a:stretch>
            <a:fillRect/>
          </a:stretch>
        </p:blipFill>
        <p:spPr>
          <a:xfrm>
            <a:off x="3429000" y="1066800"/>
            <a:ext cx="5486400" cy="5562600"/>
          </a:xfrm>
        </p:spPr>
      </p:pic>
      <p:sp>
        <p:nvSpPr>
          <p:cNvPr id="4" name="Text Placeholder 3"/>
          <p:cNvSpPr>
            <a:spLocks noGrp="1"/>
          </p:cNvSpPr>
          <p:nvPr>
            <p:ph type="body" sz="half" idx="2"/>
          </p:nvPr>
        </p:nvSpPr>
        <p:spPr>
          <a:xfrm>
            <a:off x="304800" y="1219200"/>
            <a:ext cx="3048000" cy="5181600"/>
          </a:xfrm>
        </p:spPr>
        <p:txBody>
          <a:bodyPr>
            <a:normAutofit/>
          </a:bodyPr>
          <a:lstStyle/>
          <a:p>
            <a:r>
              <a:rPr lang="en-US" sz="3200" dirty="0" smtClean="0"/>
              <a:t>IN   CUSCUTA</a:t>
            </a:r>
          </a:p>
          <a:p>
            <a:r>
              <a:rPr lang="en-US" sz="3200" dirty="0" err="1" smtClean="0"/>
              <a:t>Haustoria</a:t>
            </a:r>
            <a:r>
              <a:rPr lang="en-US" sz="3200" dirty="0" smtClean="0"/>
              <a:t>  </a:t>
            </a:r>
          </a:p>
          <a:p>
            <a:r>
              <a:rPr lang="en-US" sz="3200" dirty="0" smtClean="0"/>
              <a:t>Penetrate into host</a:t>
            </a:r>
          </a:p>
          <a:p>
            <a:r>
              <a:rPr lang="en-US" sz="3200" dirty="0" smtClean="0"/>
              <a:t> stem &amp; enter </a:t>
            </a:r>
          </a:p>
          <a:p>
            <a:r>
              <a:rPr lang="en-US" sz="3200" dirty="0" smtClean="0"/>
              <a:t>vascular bundles </a:t>
            </a:r>
          </a:p>
          <a:p>
            <a:r>
              <a:rPr lang="en-US" sz="3200" dirty="0" smtClean="0"/>
              <a:t>which absorb </a:t>
            </a:r>
          </a:p>
          <a:p>
            <a:r>
              <a:rPr lang="en-US" sz="3200" dirty="0" smtClean="0"/>
              <a:t>materials.</a:t>
            </a:r>
            <a:endParaRPr lang="en-US" sz="3200" dirty="0"/>
          </a:p>
        </p:txBody>
      </p:sp>
    </p:spTree>
  </p:cSld>
  <p:clrMapOvr>
    <a:masterClrMapping/>
  </p:clrMapOvr>
  <p:transition>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cTn>
                              </p:par>
                            </p:childTnLst>
                          </p:cTn>
                        </p:par>
                        <p:par>
                          <p:cTn id="21" fill="hold">
                            <p:stCondLst>
                              <p:cond delay="500"/>
                            </p:stCondLst>
                            <p:childTnLst>
                              <p:par>
                                <p:cTn id="22" presetID="49" presetClass="entr" presetSubtype="0" decel="100000"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
                                            <p:txEl>
                                              <p:pRg st="0" end="0"/>
                                            </p:txEl>
                                          </p:spTgt>
                                        </p:tgtEl>
                                      </p:cBhvr>
                                    </p:animEffect>
                                  </p:childTnLst>
                                </p:cTn>
                              </p:par>
                            </p:childTnLst>
                          </p:cTn>
                        </p:par>
                        <p:par>
                          <p:cTn id="28" fill="hold">
                            <p:stCondLst>
                              <p:cond delay="1000"/>
                            </p:stCondLst>
                            <p:childTnLst>
                              <p:par>
                                <p:cTn id="29" presetID="49" presetClass="entr" presetSubtype="0" decel="100000" fill="hold" grpId="0"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3"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34" dur="500"/>
                                        <p:tgtEl>
                                          <p:spTgt spid="4">
                                            <p:txEl>
                                              <p:pRg st="1" end="1"/>
                                            </p:txEl>
                                          </p:spTgt>
                                        </p:tgtEl>
                                      </p:cBhvr>
                                    </p:animEffect>
                                  </p:childTnLst>
                                </p:cTn>
                              </p:par>
                            </p:childTnLst>
                          </p:cTn>
                        </p:par>
                        <p:par>
                          <p:cTn id="35" fill="hold">
                            <p:stCondLst>
                              <p:cond delay="1500"/>
                            </p:stCondLst>
                            <p:childTnLst>
                              <p:par>
                                <p:cTn id="36" presetID="49" presetClass="entr" presetSubtype="0" decel="100000" fill="hold" grpId="0"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41" dur="500"/>
                                        <p:tgtEl>
                                          <p:spTgt spid="4">
                                            <p:txEl>
                                              <p:pRg st="2" end="2"/>
                                            </p:txEl>
                                          </p:spTgt>
                                        </p:tgtEl>
                                      </p:cBhvr>
                                    </p:animEffect>
                                  </p:childTnLst>
                                </p:cTn>
                              </p:par>
                            </p:childTnLst>
                          </p:cTn>
                        </p:par>
                        <p:par>
                          <p:cTn id="42" fill="hold">
                            <p:stCondLst>
                              <p:cond delay="2000"/>
                            </p:stCondLst>
                            <p:childTnLst>
                              <p:par>
                                <p:cTn id="43" presetID="49" presetClass="entr" presetSubtype="0" decel="100000" fill="hold" grpId="0" nodeType="after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p:cTn id="4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7" dur="500" fill="hold"/>
                                        <p:tgtEl>
                                          <p:spTgt spid="4">
                                            <p:txEl>
                                              <p:pRg st="3" end="3"/>
                                            </p:txEl>
                                          </p:spTgt>
                                        </p:tgtEl>
                                        <p:attrNameLst>
                                          <p:attrName>style.rotation</p:attrName>
                                        </p:attrNameLst>
                                      </p:cBhvr>
                                      <p:tavLst>
                                        <p:tav tm="0">
                                          <p:val>
                                            <p:fltVal val="360"/>
                                          </p:val>
                                        </p:tav>
                                        <p:tav tm="100000">
                                          <p:val>
                                            <p:fltVal val="0"/>
                                          </p:val>
                                        </p:tav>
                                      </p:tavLst>
                                    </p:anim>
                                    <p:animEffect transition="in" filter="fade">
                                      <p:cBhvr>
                                        <p:cTn id="48" dur="500"/>
                                        <p:tgtEl>
                                          <p:spTgt spid="4">
                                            <p:txEl>
                                              <p:pRg st="3" end="3"/>
                                            </p:txEl>
                                          </p:spTgt>
                                        </p:tgtEl>
                                      </p:cBhvr>
                                    </p:animEffect>
                                  </p:childTnLst>
                                </p:cTn>
                              </p:par>
                            </p:childTnLst>
                          </p:cTn>
                        </p:par>
                        <p:par>
                          <p:cTn id="49" fill="hold">
                            <p:stCondLst>
                              <p:cond delay="2500"/>
                            </p:stCondLst>
                            <p:childTnLst>
                              <p:par>
                                <p:cTn id="50" presetID="49" presetClass="entr" presetSubtype="0" decel="100000" fill="hold" grpId="0"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4">
                                            <p:txEl>
                                              <p:pRg st="4" end="4"/>
                                            </p:txEl>
                                          </p:spTgt>
                                        </p:tgtEl>
                                        <p:attrNameLst>
                                          <p:attrName>ppt_h</p:attrName>
                                        </p:attrNameLst>
                                      </p:cBhvr>
                                      <p:tavLst>
                                        <p:tav tm="0">
                                          <p:val>
                                            <p:fltVal val="0"/>
                                          </p:val>
                                        </p:tav>
                                        <p:tav tm="100000">
                                          <p:val>
                                            <p:strVal val="#ppt_h"/>
                                          </p:val>
                                        </p:tav>
                                      </p:tavLst>
                                    </p:anim>
                                    <p:anim calcmode="lin" valueType="num">
                                      <p:cBhvr>
                                        <p:cTn id="54" dur="500" fill="hold"/>
                                        <p:tgtEl>
                                          <p:spTgt spid="4">
                                            <p:txEl>
                                              <p:pRg st="4" end="4"/>
                                            </p:txEl>
                                          </p:spTgt>
                                        </p:tgtEl>
                                        <p:attrNameLst>
                                          <p:attrName>style.rotation</p:attrName>
                                        </p:attrNameLst>
                                      </p:cBhvr>
                                      <p:tavLst>
                                        <p:tav tm="0">
                                          <p:val>
                                            <p:fltVal val="360"/>
                                          </p:val>
                                        </p:tav>
                                        <p:tav tm="100000">
                                          <p:val>
                                            <p:fltVal val="0"/>
                                          </p:val>
                                        </p:tav>
                                      </p:tavLst>
                                    </p:anim>
                                    <p:animEffect transition="in" filter="fade">
                                      <p:cBhvr>
                                        <p:cTn id="55" dur="500"/>
                                        <p:tgtEl>
                                          <p:spTgt spid="4">
                                            <p:txEl>
                                              <p:pRg st="4" end="4"/>
                                            </p:txEl>
                                          </p:spTgt>
                                        </p:tgtEl>
                                      </p:cBhvr>
                                    </p:animEffect>
                                  </p:childTnLst>
                                </p:cTn>
                              </p:par>
                            </p:childTnLst>
                          </p:cTn>
                        </p:par>
                        <p:par>
                          <p:cTn id="56" fill="hold">
                            <p:stCondLst>
                              <p:cond delay="3000"/>
                            </p:stCondLst>
                            <p:childTnLst>
                              <p:par>
                                <p:cTn id="57" presetID="49" presetClass="entr" presetSubtype="0" decel="100000" fill="hold" grpId="0" nodeType="after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p:cTn id="5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4">
                                            <p:txEl>
                                              <p:pRg st="5" end="5"/>
                                            </p:txEl>
                                          </p:spTgt>
                                        </p:tgtEl>
                                        <p:attrNameLst>
                                          <p:attrName>ppt_h</p:attrName>
                                        </p:attrNameLst>
                                      </p:cBhvr>
                                      <p:tavLst>
                                        <p:tav tm="0">
                                          <p:val>
                                            <p:fltVal val="0"/>
                                          </p:val>
                                        </p:tav>
                                        <p:tav tm="100000">
                                          <p:val>
                                            <p:strVal val="#ppt_h"/>
                                          </p:val>
                                        </p:tav>
                                      </p:tavLst>
                                    </p:anim>
                                    <p:anim calcmode="lin" valueType="num">
                                      <p:cBhvr>
                                        <p:cTn id="61" dur="500" fill="hold"/>
                                        <p:tgtEl>
                                          <p:spTgt spid="4">
                                            <p:txEl>
                                              <p:pRg st="5" end="5"/>
                                            </p:txEl>
                                          </p:spTgt>
                                        </p:tgtEl>
                                        <p:attrNameLst>
                                          <p:attrName>style.rotation</p:attrName>
                                        </p:attrNameLst>
                                      </p:cBhvr>
                                      <p:tavLst>
                                        <p:tav tm="0">
                                          <p:val>
                                            <p:fltVal val="360"/>
                                          </p:val>
                                        </p:tav>
                                        <p:tav tm="100000">
                                          <p:val>
                                            <p:fltVal val="0"/>
                                          </p:val>
                                        </p:tav>
                                      </p:tavLst>
                                    </p:anim>
                                    <p:animEffect transition="in" filter="fade">
                                      <p:cBhvr>
                                        <p:cTn id="62" dur="500"/>
                                        <p:tgtEl>
                                          <p:spTgt spid="4">
                                            <p:txEl>
                                              <p:pRg st="5" end="5"/>
                                            </p:txEl>
                                          </p:spTgt>
                                        </p:tgtEl>
                                      </p:cBhvr>
                                    </p:animEffect>
                                  </p:childTnLst>
                                </p:cTn>
                              </p:par>
                            </p:childTnLst>
                          </p:cTn>
                        </p:par>
                        <p:par>
                          <p:cTn id="63" fill="hold">
                            <p:stCondLst>
                              <p:cond delay="3500"/>
                            </p:stCondLst>
                            <p:childTnLst>
                              <p:par>
                                <p:cTn id="64" presetID="49" presetClass="entr" presetSubtype="0" decel="100000" fill="hold" grpId="0" nodeType="afterEffect">
                                  <p:stCondLst>
                                    <p:cond delay="0"/>
                                  </p:stCondLst>
                                  <p:childTnLst>
                                    <p:set>
                                      <p:cBhvr>
                                        <p:cTn id="65" dur="1" fill="hold">
                                          <p:stCondLst>
                                            <p:cond delay="0"/>
                                          </p:stCondLst>
                                        </p:cTn>
                                        <p:tgtEl>
                                          <p:spTgt spid="4">
                                            <p:txEl>
                                              <p:pRg st="6" end="6"/>
                                            </p:txEl>
                                          </p:spTgt>
                                        </p:tgtEl>
                                        <p:attrNameLst>
                                          <p:attrName>style.visibility</p:attrName>
                                        </p:attrNameLst>
                                      </p:cBhvr>
                                      <p:to>
                                        <p:strVal val="visible"/>
                                      </p:to>
                                    </p:set>
                                    <p:anim calcmode="lin" valueType="num">
                                      <p:cBhvr>
                                        <p:cTn id="66"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4">
                                            <p:txEl>
                                              <p:pRg st="6" end="6"/>
                                            </p:txEl>
                                          </p:spTgt>
                                        </p:tgtEl>
                                        <p:attrNameLst>
                                          <p:attrName>ppt_h</p:attrName>
                                        </p:attrNameLst>
                                      </p:cBhvr>
                                      <p:tavLst>
                                        <p:tav tm="0">
                                          <p:val>
                                            <p:fltVal val="0"/>
                                          </p:val>
                                        </p:tav>
                                        <p:tav tm="100000">
                                          <p:val>
                                            <p:strVal val="#ppt_h"/>
                                          </p:val>
                                        </p:tav>
                                      </p:tavLst>
                                    </p:anim>
                                    <p:anim calcmode="lin" valueType="num">
                                      <p:cBhvr>
                                        <p:cTn id="68" dur="500" fill="hold"/>
                                        <p:tgtEl>
                                          <p:spTgt spid="4">
                                            <p:txEl>
                                              <p:pRg st="6" end="6"/>
                                            </p:txEl>
                                          </p:spTgt>
                                        </p:tgtEl>
                                        <p:attrNameLst>
                                          <p:attrName>style.rotation</p:attrName>
                                        </p:attrNameLst>
                                      </p:cBhvr>
                                      <p:tavLst>
                                        <p:tav tm="0">
                                          <p:val>
                                            <p:fltVal val="360"/>
                                          </p:val>
                                        </p:tav>
                                        <p:tav tm="100000">
                                          <p:val>
                                            <p:fltVal val="0"/>
                                          </p:val>
                                        </p:tav>
                                      </p:tavLst>
                                    </p:anim>
                                    <p:animEffect transition="in" filter="fade">
                                      <p:cBhvr>
                                        <p:cTn id="69" dur="500"/>
                                        <p:tgtEl>
                                          <p:spTgt spid="4">
                                            <p:txEl>
                                              <p:pRg st="6" end="6"/>
                                            </p:txEl>
                                          </p:spTgt>
                                        </p:tgtEl>
                                      </p:cBhvr>
                                    </p:animEffect>
                                  </p:childTnLst>
                                </p:cTn>
                              </p:par>
                              <p:par>
                                <p:cTn id="70" presetID="52"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Scale>
                                      <p:cBhvr>
                                        <p:cTn id="7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5"/>
                                        </p:tgtEl>
                                        <p:attrNameLst>
                                          <p:attrName>ppt_x</p:attrName>
                                          <p:attrName>ppt_y</p:attrName>
                                        </p:attrNameLst>
                                      </p:cBhvr>
                                    </p:animMotion>
                                    <p:animEffect transition="in" filter="fade">
                                      <p:cBhvr>
                                        <p:cTn id="7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ENDOPARASITES</a:t>
            </a:r>
            <a:endParaRPr lang="en-US" dirty="0"/>
          </a:p>
        </p:txBody>
      </p:sp>
      <p:sp>
        <p:nvSpPr>
          <p:cNvPr id="3" name="Content Placeholder 2"/>
          <p:cNvSpPr>
            <a:spLocks noGrp="1"/>
          </p:cNvSpPr>
          <p:nvPr>
            <p:ph idx="1"/>
          </p:nvPr>
        </p:nvSpPr>
        <p:spPr/>
        <p:txBody>
          <a:bodyPr>
            <a:normAutofit lnSpcReduction="10000"/>
          </a:bodyPr>
          <a:lstStyle/>
          <a:p>
            <a:pPr algn="just"/>
            <a:r>
              <a:rPr lang="en-US" i="1" dirty="0" err="1" smtClean="0"/>
              <a:t>Endoparasites</a:t>
            </a:r>
            <a:r>
              <a:rPr lang="en-US" i="1" dirty="0" smtClean="0"/>
              <a:t> </a:t>
            </a:r>
            <a:r>
              <a:rPr lang="en-US" dirty="0" smtClean="0"/>
              <a:t>are those that live inside the host body at different sites (liver, kidney, lungs, red blood cells, etc.).</a:t>
            </a:r>
          </a:p>
          <a:p>
            <a:pPr algn="just"/>
            <a:r>
              <a:rPr lang="en-US" dirty="0" smtClean="0"/>
              <a:t>The life cycles of </a:t>
            </a:r>
            <a:r>
              <a:rPr lang="en-US" dirty="0" err="1" smtClean="0"/>
              <a:t>endoparasites</a:t>
            </a:r>
            <a:r>
              <a:rPr lang="en-US" dirty="0" smtClean="0"/>
              <a:t> are more complex because of their extreme </a:t>
            </a:r>
            <a:r>
              <a:rPr lang="en-US" dirty="0" err="1" smtClean="0"/>
              <a:t>specialisation</a:t>
            </a:r>
            <a:r>
              <a:rPr lang="en-US" dirty="0" smtClean="0"/>
              <a:t>.</a:t>
            </a:r>
          </a:p>
          <a:p>
            <a:pPr algn="just"/>
            <a:r>
              <a:rPr lang="en-US" dirty="0" smtClean="0"/>
              <a:t> Their morphological and anatomical features are greatly simplified while </a:t>
            </a:r>
            <a:r>
              <a:rPr lang="en-US" dirty="0" err="1" smtClean="0"/>
              <a:t>emphasising</a:t>
            </a:r>
            <a:r>
              <a:rPr lang="en-US" dirty="0" smtClean="0"/>
              <a:t> their reproductive potential.</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ganisms and Populations | eMedicalPrep"/>
          <p:cNvPicPr>
            <a:picLocks noChangeAspect="1" noChangeArrowheads="1"/>
          </p:cNvPicPr>
          <p:nvPr/>
        </p:nvPicPr>
        <p:blipFill>
          <a:blip r:embed="rId2"/>
          <a:srcRect/>
          <a:stretch>
            <a:fillRect/>
          </a:stretch>
        </p:blipFill>
        <p:spPr bwMode="auto">
          <a:xfrm>
            <a:off x="993775" y="701675"/>
            <a:ext cx="7007225" cy="562292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Brood parasitism</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i="1" dirty="0" smtClean="0"/>
              <a:t>Brood parasitism </a:t>
            </a:r>
            <a:r>
              <a:rPr lang="en-US" dirty="0" smtClean="0"/>
              <a:t>in birds is a fascinating example of parasitism in which the parasitic bird lays its eggs in the nest of its host and lets the host incubate them. </a:t>
            </a:r>
          </a:p>
          <a:p>
            <a:pPr algn="just"/>
            <a:r>
              <a:rPr lang="en-US" dirty="0" smtClean="0"/>
              <a:t>During the course of evolution, the eggs of the parasitic bird have evolved to resemble the host’s egg in size and </a:t>
            </a:r>
            <a:r>
              <a:rPr lang="en-US" dirty="0" err="1" smtClean="0"/>
              <a:t>colour</a:t>
            </a:r>
            <a:r>
              <a:rPr lang="en-US" dirty="0" smtClean="0"/>
              <a:t> to reduce the chances of the host bird detecting the foreign eggs and ejecting them from the nest.</a:t>
            </a:r>
          </a:p>
          <a:p>
            <a:pPr algn="just"/>
            <a:r>
              <a:rPr lang="en-US" dirty="0" smtClean="0"/>
              <a:t> The movements of the cuckoo (</a:t>
            </a:r>
            <a:r>
              <a:rPr lang="en-US" dirty="0" err="1" smtClean="0"/>
              <a:t>koel</a:t>
            </a:r>
            <a:r>
              <a:rPr lang="en-US" dirty="0" smtClean="0"/>
              <a:t>) and the crow in your neighborhood park during the breeding season (spring to summer) and watch brood parasitism in action.</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(iv) </a:t>
            </a:r>
            <a:r>
              <a:rPr lang="en-US" b="1" i="1" dirty="0" smtClean="0"/>
              <a:t>Commensalism:</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smtClean="0"/>
              <a:t>This is the interaction in which one species benefits and the other is neither harmed nor benefited. </a:t>
            </a:r>
          </a:p>
          <a:p>
            <a:pPr algn="just"/>
            <a:r>
              <a:rPr lang="en-US" dirty="0" smtClean="0"/>
              <a:t>An orchid growing as an epiphyte on a mango branch, and barnacles growing on the back of a whale benefit while neither the mango tree nor the whale derives any apparent benefit.</a:t>
            </a:r>
          </a:p>
          <a:p>
            <a:pPr algn="just"/>
            <a:r>
              <a:rPr lang="en-US" dirty="0" smtClean="0"/>
              <a:t>Another example of commensalism is the interaction between sea anemone that has stinging tentacles and the clown fish that lives among them. </a:t>
            </a:r>
          </a:p>
          <a:p>
            <a:pPr algn="just"/>
            <a:r>
              <a:rPr lang="en-US" dirty="0" smtClean="0"/>
              <a:t>The fish gets protection from predators which stay away from the stinging tentacles. </a:t>
            </a:r>
          </a:p>
          <a:p>
            <a:pPr algn="just"/>
            <a:r>
              <a:rPr lang="en-US" dirty="0" smtClean="0"/>
              <a:t>The anemone does not appear to derive any benefit by hosting the clown fish.</a:t>
            </a:r>
          </a:p>
          <a:p>
            <a:pPr algn="just">
              <a:buNone/>
            </a:pP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286124"/>
          </a:xfrm>
        </p:spPr>
        <p:txBody>
          <a:bodyPr>
            <a:normAutofit fontScale="70000" lnSpcReduction="20000"/>
          </a:bodyPr>
          <a:lstStyle/>
          <a:p>
            <a:r>
              <a:rPr lang="en-IN" b="1" dirty="0" smtClean="0"/>
              <a:t>Commensalism:</a:t>
            </a:r>
          </a:p>
          <a:p>
            <a:r>
              <a:rPr lang="en-IN" dirty="0" smtClean="0"/>
              <a:t>It is the </a:t>
            </a:r>
            <a:r>
              <a:rPr lang="en-IN" dirty="0" err="1" smtClean="0"/>
              <a:t>interspecific</a:t>
            </a:r>
            <a:r>
              <a:rPr lang="en-IN" dirty="0" smtClean="0"/>
              <a:t> interaction in which one species benefits and the other is neither harmed nor benefitted.</a:t>
            </a:r>
          </a:p>
          <a:p>
            <a:r>
              <a:rPr lang="en-IN" dirty="0" smtClean="0"/>
              <a:t>Ex: Epiphytes  </a:t>
            </a:r>
            <a:r>
              <a:rPr lang="en-IN" dirty="0" err="1" smtClean="0"/>
              <a:t>i.e</a:t>
            </a:r>
            <a:r>
              <a:rPr lang="en-IN" dirty="0" smtClean="0"/>
              <a:t> Orchids growing on a tree branch.</a:t>
            </a:r>
          </a:p>
          <a:p>
            <a:r>
              <a:rPr lang="en-IN" dirty="0" smtClean="0"/>
              <a:t>Barnacles growing on the back of whales.</a:t>
            </a:r>
          </a:p>
          <a:p>
            <a:r>
              <a:rPr lang="en-IN" dirty="0" smtClean="0"/>
              <a:t>Association between Egret and grazing cattle. Egrets always forage close to cattle are grazing because they easily get insects. </a:t>
            </a:r>
          </a:p>
          <a:p>
            <a:r>
              <a:rPr lang="en-IN" dirty="0" smtClean="0"/>
              <a:t>The Clown fish living along with sea anemones. Clown fish get protection from predators. </a:t>
            </a:r>
          </a:p>
          <a:p>
            <a:r>
              <a:rPr lang="en-IN" dirty="0" smtClean="0"/>
              <a:t>Sucker fish on the back of shark</a:t>
            </a:r>
          </a:p>
          <a:p>
            <a:endParaRPr lang="en-IN" dirty="0"/>
          </a:p>
        </p:txBody>
      </p:sp>
      <p:pic>
        <p:nvPicPr>
          <p:cNvPr id="4" name="Picture 3" descr="3.jpg"/>
          <p:cNvPicPr>
            <a:picLocks noChangeAspect="1"/>
          </p:cNvPicPr>
          <p:nvPr/>
        </p:nvPicPr>
        <p:blipFill>
          <a:blip r:embed="rId2" cstate="print"/>
          <a:stretch>
            <a:fillRect/>
          </a:stretch>
        </p:blipFill>
        <p:spPr>
          <a:xfrm>
            <a:off x="0" y="3286124"/>
            <a:ext cx="4500562" cy="3571876"/>
          </a:xfrm>
          <a:prstGeom prst="rect">
            <a:avLst/>
          </a:prstGeom>
        </p:spPr>
      </p:pic>
      <p:pic>
        <p:nvPicPr>
          <p:cNvPr id="5" name="Picture 4" descr="1.jpg"/>
          <p:cNvPicPr>
            <a:picLocks noChangeAspect="1"/>
          </p:cNvPicPr>
          <p:nvPr/>
        </p:nvPicPr>
        <p:blipFill>
          <a:blip r:embed="rId3" cstate="print"/>
          <a:stretch>
            <a:fillRect/>
          </a:stretch>
        </p:blipFill>
        <p:spPr>
          <a:xfrm>
            <a:off x="4476749" y="3286124"/>
            <a:ext cx="4667251" cy="3571876"/>
          </a:xfrm>
          <a:prstGeom prst="rect">
            <a:avLst/>
          </a:prstGeom>
        </p:spPr>
      </p:pic>
      <p:pic>
        <p:nvPicPr>
          <p:cNvPr id="7" name="Picture 6" descr="1.jpg"/>
          <p:cNvPicPr>
            <a:picLocks noChangeAspect="1"/>
          </p:cNvPicPr>
          <p:nvPr/>
        </p:nvPicPr>
        <p:blipFill>
          <a:blip r:embed="rId4" cstate="print"/>
          <a:stretch>
            <a:fillRect/>
          </a:stretch>
        </p:blipFill>
        <p:spPr>
          <a:xfrm>
            <a:off x="0" y="3286124"/>
            <a:ext cx="4442632" cy="3571876"/>
          </a:xfrm>
          <a:prstGeom prst="rect">
            <a:avLst/>
          </a:prstGeom>
        </p:spPr>
      </p:pic>
      <p:pic>
        <p:nvPicPr>
          <p:cNvPr id="8" name="Picture 7" descr="1.jpg"/>
          <p:cNvPicPr>
            <a:picLocks noChangeAspect="1"/>
          </p:cNvPicPr>
          <p:nvPr/>
        </p:nvPicPr>
        <p:blipFill>
          <a:blip r:embed="rId5" cstate="print"/>
          <a:stretch>
            <a:fillRect/>
          </a:stretch>
        </p:blipFill>
        <p:spPr>
          <a:xfrm>
            <a:off x="4429124" y="3286124"/>
            <a:ext cx="4768639" cy="3571876"/>
          </a:xfrm>
          <a:prstGeom prst="rect">
            <a:avLst/>
          </a:prstGeom>
        </p:spPr>
      </p:pic>
      <p:pic>
        <p:nvPicPr>
          <p:cNvPr id="10" name="Picture 9" descr="3.jpg"/>
          <p:cNvPicPr>
            <a:picLocks noChangeAspect="1"/>
          </p:cNvPicPr>
          <p:nvPr/>
        </p:nvPicPr>
        <p:blipFill>
          <a:blip r:embed="rId6" cstate="print"/>
          <a:stretch>
            <a:fillRect/>
          </a:stretch>
        </p:blipFill>
        <p:spPr>
          <a:xfrm>
            <a:off x="-1" y="3286124"/>
            <a:ext cx="4393437" cy="3571876"/>
          </a:xfrm>
          <a:prstGeom prst="rect">
            <a:avLst/>
          </a:prstGeom>
        </p:spPr>
      </p:pic>
      <p:pic>
        <p:nvPicPr>
          <p:cNvPr id="11" name="Picture 10" descr="4.jpg"/>
          <p:cNvPicPr>
            <a:picLocks noChangeAspect="1"/>
          </p:cNvPicPr>
          <p:nvPr/>
        </p:nvPicPr>
        <p:blipFill>
          <a:blip r:embed="rId7" cstate="print"/>
          <a:stretch>
            <a:fillRect/>
          </a:stretch>
        </p:blipFill>
        <p:spPr>
          <a:xfrm>
            <a:off x="4357686" y="3286012"/>
            <a:ext cx="4818468" cy="3571988"/>
          </a:xfrm>
          <a:prstGeom prst="rect">
            <a:avLst/>
          </a:prstGeom>
        </p:spPr>
      </p:pic>
      <p:pic>
        <p:nvPicPr>
          <p:cNvPr id="12" name="Picture 11" descr="3.jpg"/>
          <p:cNvPicPr>
            <a:picLocks noChangeAspect="1"/>
          </p:cNvPicPr>
          <p:nvPr/>
        </p:nvPicPr>
        <p:blipFill>
          <a:blip r:embed="rId8" cstate="print"/>
          <a:stretch>
            <a:fillRect/>
          </a:stretch>
        </p:blipFill>
        <p:spPr>
          <a:xfrm>
            <a:off x="0" y="3286124"/>
            <a:ext cx="4714876" cy="3571876"/>
          </a:xfrm>
          <a:prstGeom prst="rect">
            <a:avLst/>
          </a:prstGeom>
        </p:spPr>
      </p:pic>
      <p:pic>
        <p:nvPicPr>
          <p:cNvPr id="14" name="Picture 13" descr="3.jpg"/>
          <p:cNvPicPr>
            <a:picLocks noChangeAspect="1"/>
          </p:cNvPicPr>
          <p:nvPr/>
        </p:nvPicPr>
        <p:blipFill>
          <a:blip r:embed="rId9" cstate="print"/>
          <a:stretch>
            <a:fillRect/>
          </a:stretch>
        </p:blipFill>
        <p:spPr>
          <a:xfrm>
            <a:off x="4714875" y="3286124"/>
            <a:ext cx="4467981" cy="3571876"/>
          </a:xfrm>
          <a:prstGeom prst="rect">
            <a:avLst/>
          </a:prstGeom>
        </p:spPr>
      </p:pic>
      <p:pic>
        <p:nvPicPr>
          <p:cNvPr id="15" name="Picture 14" descr="2.jpg"/>
          <p:cNvPicPr>
            <a:picLocks noChangeAspect="1"/>
          </p:cNvPicPr>
          <p:nvPr/>
        </p:nvPicPr>
        <p:blipFill>
          <a:blip r:embed="rId10" cstate="print"/>
          <a:stretch>
            <a:fillRect/>
          </a:stretch>
        </p:blipFill>
        <p:spPr>
          <a:xfrm>
            <a:off x="0" y="3286124"/>
            <a:ext cx="4723496" cy="3571876"/>
          </a:xfrm>
          <a:prstGeom prst="rect">
            <a:avLst/>
          </a:prstGeom>
        </p:spPr>
      </p:pic>
      <p:pic>
        <p:nvPicPr>
          <p:cNvPr id="16" name="Picture 15" descr="1.jpg"/>
          <p:cNvPicPr>
            <a:picLocks noChangeAspect="1"/>
          </p:cNvPicPr>
          <p:nvPr/>
        </p:nvPicPr>
        <p:blipFill>
          <a:blip r:embed="rId11" cstate="print"/>
          <a:stretch>
            <a:fillRect/>
          </a:stretch>
        </p:blipFill>
        <p:spPr>
          <a:xfrm>
            <a:off x="4714876" y="3286124"/>
            <a:ext cx="4436676" cy="3571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20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2000"/>
                                        <p:tgtEl>
                                          <p:spTgt spid="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20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20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0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 </a:t>
            </a:r>
            <a:r>
              <a:rPr lang="en-US" b="1" i="1" dirty="0" smtClean="0"/>
              <a:t>Mutualism:</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This interaction confers benefits on both the interacting species.</a:t>
            </a:r>
          </a:p>
          <a:p>
            <a:pPr algn="just"/>
            <a:r>
              <a:rPr lang="en-US" dirty="0" smtClean="0"/>
              <a:t> Lichens represent an intimate </a:t>
            </a:r>
            <a:r>
              <a:rPr lang="en-US" dirty="0" err="1" smtClean="0"/>
              <a:t>mutualistic</a:t>
            </a:r>
            <a:r>
              <a:rPr lang="en-US" dirty="0" smtClean="0"/>
              <a:t> relationship between a fungus and </a:t>
            </a:r>
            <a:r>
              <a:rPr lang="en-US" dirty="0" err="1" smtClean="0"/>
              <a:t>photosynthesising</a:t>
            </a:r>
            <a:r>
              <a:rPr lang="en-US" dirty="0" smtClean="0"/>
              <a:t> algae or </a:t>
            </a:r>
            <a:r>
              <a:rPr lang="en-US" dirty="0" err="1" smtClean="0"/>
              <a:t>cyanobacteria</a:t>
            </a:r>
            <a:r>
              <a:rPr lang="en-US" dirty="0" smtClean="0"/>
              <a:t>.</a:t>
            </a:r>
          </a:p>
          <a:p>
            <a:pPr algn="just"/>
            <a:r>
              <a:rPr lang="en-US" dirty="0" smtClean="0"/>
              <a:t>Similarly, the </a:t>
            </a:r>
            <a:r>
              <a:rPr lang="en-US" i="1" dirty="0" err="1" smtClean="0"/>
              <a:t>mycorrhizae</a:t>
            </a:r>
            <a:r>
              <a:rPr lang="en-US" i="1" dirty="0" smtClean="0"/>
              <a:t> </a:t>
            </a:r>
            <a:r>
              <a:rPr lang="en-US" dirty="0" smtClean="0"/>
              <a:t>are associations between fungi and the roots of higher plants. </a:t>
            </a:r>
          </a:p>
          <a:p>
            <a:pPr algn="just"/>
            <a:r>
              <a:rPr lang="en-US" dirty="0" smtClean="0"/>
              <a:t>The fungi help the plant in the absorption of essential nutrients from the soil while the plant in turn provides the fungi with energy-yielding carbohydrates.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286123"/>
          </a:xfrm>
        </p:spPr>
        <p:txBody>
          <a:bodyPr>
            <a:normAutofit fontScale="70000" lnSpcReduction="20000"/>
          </a:bodyPr>
          <a:lstStyle/>
          <a:p>
            <a:r>
              <a:rPr lang="en-IN" b="1" i="1" dirty="0" smtClean="0"/>
              <a:t>Mutualism:</a:t>
            </a:r>
            <a:r>
              <a:rPr lang="en-IN" dirty="0" smtClean="0"/>
              <a:t> It is the </a:t>
            </a:r>
            <a:r>
              <a:rPr lang="en-IN" dirty="0" err="1" smtClean="0"/>
              <a:t>interspecific</a:t>
            </a:r>
            <a:r>
              <a:rPr lang="en-IN" dirty="0" smtClean="0"/>
              <a:t> interaction in which Both the species interact gets benefit.</a:t>
            </a:r>
          </a:p>
          <a:p>
            <a:r>
              <a:rPr lang="en-IN" dirty="0" smtClean="0"/>
              <a:t>E.g. Lichens are relationship between Fungus and Algae/ </a:t>
            </a:r>
            <a:r>
              <a:rPr lang="en-IN" dirty="0" err="1" smtClean="0"/>
              <a:t>Cyanobacteria</a:t>
            </a:r>
            <a:endParaRPr lang="en-IN" dirty="0" smtClean="0"/>
          </a:p>
          <a:p>
            <a:r>
              <a:rPr lang="en-IN" dirty="0" err="1" smtClean="0"/>
              <a:t>Mycorrhiza</a:t>
            </a:r>
            <a:r>
              <a:rPr lang="en-IN" dirty="0" smtClean="0"/>
              <a:t> – an association of Fungus with roots of higher plants. Fungi help to absorb nutrients from the rocks and plants provide energy yielding carbohydrates to fungi.</a:t>
            </a:r>
          </a:p>
          <a:p>
            <a:r>
              <a:rPr lang="en-IN" dirty="0" smtClean="0"/>
              <a:t> Plants depend on insects for pollination and in return they give them nectar or pollens to eat.</a:t>
            </a:r>
          </a:p>
          <a:p>
            <a:r>
              <a:rPr lang="en-IN" dirty="0" smtClean="0"/>
              <a:t>Animals help the plants in seed dispersal and in return they give fruits to animals as food.</a:t>
            </a:r>
          </a:p>
          <a:p>
            <a:endParaRPr lang="en-IN" dirty="0" smtClean="0"/>
          </a:p>
          <a:p>
            <a:endParaRPr lang="en-IN" dirty="0"/>
          </a:p>
        </p:txBody>
      </p:sp>
      <p:pic>
        <p:nvPicPr>
          <p:cNvPr id="4" name="Picture 3" descr="1.jpg"/>
          <p:cNvPicPr>
            <a:picLocks noChangeAspect="1"/>
          </p:cNvPicPr>
          <p:nvPr/>
        </p:nvPicPr>
        <p:blipFill>
          <a:blip r:embed="rId2" cstate="print"/>
          <a:stretch>
            <a:fillRect/>
          </a:stretch>
        </p:blipFill>
        <p:spPr>
          <a:xfrm>
            <a:off x="0" y="3214686"/>
            <a:ext cx="4857752" cy="3643314"/>
          </a:xfrm>
          <a:prstGeom prst="rect">
            <a:avLst/>
          </a:prstGeom>
        </p:spPr>
      </p:pic>
      <p:pic>
        <p:nvPicPr>
          <p:cNvPr id="5" name="Picture 4" descr="2.jpg"/>
          <p:cNvPicPr>
            <a:picLocks noChangeAspect="1"/>
          </p:cNvPicPr>
          <p:nvPr/>
        </p:nvPicPr>
        <p:blipFill>
          <a:blip r:embed="rId3" cstate="print"/>
          <a:stretch>
            <a:fillRect/>
          </a:stretch>
        </p:blipFill>
        <p:spPr>
          <a:xfrm>
            <a:off x="4786314" y="3214686"/>
            <a:ext cx="4357686" cy="3643314"/>
          </a:xfrm>
          <a:prstGeom prst="rect">
            <a:avLst/>
          </a:prstGeom>
        </p:spPr>
      </p:pic>
      <p:pic>
        <p:nvPicPr>
          <p:cNvPr id="6" name="Picture 5" descr="1.jpg"/>
          <p:cNvPicPr>
            <a:picLocks noChangeAspect="1"/>
          </p:cNvPicPr>
          <p:nvPr/>
        </p:nvPicPr>
        <p:blipFill>
          <a:blip r:embed="rId4" cstate="print"/>
          <a:stretch>
            <a:fillRect/>
          </a:stretch>
        </p:blipFill>
        <p:spPr>
          <a:xfrm>
            <a:off x="0" y="3214686"/>
            <a:ext cx="4786314" cy="3725334"/>
          </a:xfrm>
          <a:prstGeom prst="rect">
            <a:avLst/>
          </a:prstGeom>
        </p:spPr>
      </p:pic>
      <p:pic>
        <p:nvPicPr>
          <p:cNvPr id="7" name="Picture 6" descr="2.jpg"/>
          <p:cNvPicPr>
            <a:picLocks noChangeAspect="1"/>
          </p:cNvPicPr>
          <p:nvPr/>
        </p:nvPicPr>
        <p:blipFill>
          <a:blip r:embed="rId5" cstate="print"/>
          <a:stretch>
            <a:fillRect/>
          </a:stretch>
        </p:blipFill>
        <p:spPr>
          <a:xfrm>
            <a:off x="4714876" y="3214686"/>
            <a:ext cx="4514158" cy="3643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857496"/>
          </a:xfrm>
        </p:spPr>
        <p:txBody>
          <a:bodyPr/>
          <a:lstStyle/>
          <a:p>
            <a:r>
              <a:rPr lang="en-IN" dirty="0" smtClean="0"/>
              <a:t>fig tree and pollinator species of wasp. Fig  species can be pollinated by its partner wasp only.</a:t>
            </a:r>
            <a:endParaRPr lang="en-IN" dirty="0"/>
          </a:p>
        </p:txBody>
      </p:sp>
      <p:pic>
        <p:nvPicPr>
          <p:cNvPr id="4" name="Picture 3" descr="1.jpg"/>
          <p:cNvPicPr>
            <a:picLocks noChangeAspect="1"/>
          </p:cNvPicPr>
          <p:nvPr/>
        </p:nvPicPr>
        <p:blipFill>
          <a:blip r:embed="rId2" cstate="print"/>
          <a:stretch>
            <a:fillRect/>
          </a:stretch>
        </p:blipFill>
        <p:spPr>
          <a:xfrm>
            <a:off x="-1" y="3429001"/>
            <a:ext cx="4455959" cy="3429000"/>
          </a:xfrm>
          <a:prstGeom prst="rect">
            <a:avLst/>
          </a:prstGeom>
        </p:spPr>
      </p:pic>
      <p:pic>
        <p:nvPicPr>
          <p:cNvPr id="5" name="Picture 4" descr="4.jpg"/>
          <p:cNvPicPr>
            <a:picLocks noChangeAspect="1"/>
          </p:cNvPicPr>
          <p:nvPr/>
        </p:nvPicPr>
        <p:blipFill>
          <a:blip r:embed="rId3" cstate="print"/>
          <a:stretch>
            <a:fillRect/>
          </a:stretch>
        </p:blipFill>
        <p:spPr>
          <a:xfrm>
            <a:off x="4405172" y="3428999"/>
            <a:ext cx="4738828" cy="3429001"/>
          </a:xfrm>
          <a:prstGeom prst="rect">
            <a:avLst/>
          </a:prstGeom>
        </p:spPr>
      </p:pic>
      <p:pic>
        <p:nvPicPr>
          <p:cNvPr id="6" name="Picture 5" descr="2.jpg"/>
          <p:cNvPicPr>
            <a:picLocks noChangeAspect="1"/>
          </p:cNvPicPr>
          <p:nvPr/>
        </p:nvPicPr>
        <p:blipFill>
          <a:blip r:embed="rId4" cstate="print"/>
          <a:stretch>
            <a:fillRect/>
          </a:stretch>
        </p:blipFill>
        <p:spPr>
          <a:xfrm>
            <a:off x="4357686" y="3357562"/>
            <a:ext cx="4786314" cy="3500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IN" b="1" dirty="0" err="1" smtClean="0"/>
              <a:t>Amensalism</a:t>
            </a:r>
            <a:r>
              <a:rPr lang="en-IN" b="1" dirty="0" smtClean="0"/>
              <a:t>: </a:t>
            </a:r>
            <a:r>
              <a:rPr lang="en-IN" dirty="0" smtClean="0"/>
              <a:t>It is the </a:t>
            </a:r>
            <a:r>
              <a:rPr lang="en-IN" dirty="0" err="1" smtClean="0"/>
              <a:t>interspecific</a:t>
            </a:r>
            <a:r>
              <a:rPr lang="en-IN" dirty="0" smtClean="0"/>
              <a:t> interaction in which one is harmed and the other is neither benefited nor harmed. </a:t>
            </a:r>
          </a:p>
          <a:p>
            <a:r>
              <a:rPr lang="en-US" dirty="0" err="1" smtClean="0"/>
              <a:t>E.g</a:t>
            </a:r>
            <a:r>
              <a:rPr lang="en-US" dirty="0" smtClean="0"/>
              <a:t>: </a:t>
            </a:r>
            <a:r>
              <a:rPr lang="en-US" dirty="0" err="1" smtClean="0"/>
              <a:t>Penicillium</a:t>
            </a:r>
            <a:r>
              <a:rPr lang="en-US" dirty="0" smtClean="0"/>
              <a:t> secretes chemical penicillin kills bacteria. </a:t>
            </a:r>
            <a:r>
              <a:rPr lang="en-IN" b="1" dirty="0" smtClean="0"/>
              <a:t>Name the interaction in each of the following:</a:t>
            </a:r>
          </a:p>
          <a:p>
            <a:r>
              <a:rPr lang="en-IN" dirty="0" smtClean="0"/>
              <a:t>a) </a:t>
            </a:r>
            <a:r>
              <a:rPr lang="en-IN" dirty="0" err="1" smtClean="0"/>
              <a:t>Cuscuta</a:t>
            </a:r>
            <a:r>
              <a:rPr lang="en-IN" dirty="0" smtClean="0"/>
              <a:t> growing on a shoe flower plant.</a:t>
            </a:r>
          </a:p>
          <a:p>
            <a:r>
              <a:rPr lang="en-IN" dirty="0" smtClean="0"/>
              <a:t>b) </a:t>
            </a:r>
            <a:r>
              <a:rPr lang="en-IN" dirty="0" err="1" smtClean="0"/>
              <a:t>Mycorrhizaa</a:t>
            </a:r>
            <a:r>
              <a:rPr lang="en-IN" dirty="0" smtClean="0"/>
              <a:t> living on the roots of higher plants.</a:t>
            </a:r>
          </a:p>
          <a:p>
            <a:r>
              <a:rPr lang="en-IN" dirty="0" smtClean="0"/>
              <a:t>c) Clown fish living among the tentacles of sea anemone.</a:t>
            </a:r>
          </a:p>
          <a:p>
            <a:r>
              <a:rPr lang="en-IN" dirty="0" smtClean="0"/>
              <a:t>d) </a:t>
            </a:r>
            <a:r>
              <a:rPr lang="en-IN" dirty="0" err="1" smtClean="0"/>
              <a:t>Koel</a:t>
            </a:r>
            <a:r>
              <a:rPr lang="en-IN" dirty="0" smtClean="0"/>
              <a:t> laying her eggs in crow's nest.</a:t>
            </a:r>
          </a:p>
          <a:p>
            <a:r>
              <a:rPr lang="en-IN" dirty="0" smtClean="0"/>
              <a:t>e) Five closely related species of warblers living on the same tree</a:t>
            </a:r>
          </a:p>
          <a:p>
            <a:r>
              <a:rPr lang="en-IN" dirty="0" smtClean="0"/>
              <a:t>a. Parasitism</a:t>
            </a:r>
          </a:p>
          <a:p>
            <a:r>
              <a:rPr lang="en-IN" dirty="0" smtClean="0"/>
              <a:t>b. Mutualism</a:t>
            </a:r>
          </a:p>
          <a:p>
            <a:r>
              <a:rPr lang="en-IN" dirty="0" smtClean="0"/>
              <a:t>c. Commensalism</a:t>
            </a:r>
          </a:p>
          <a:p>
            <a:r>
              <a:rPr lang="en-IN" dirty="0" smtClean="0"/>
              <a:t>d. Brood parasitism</a:t>
            </a:r>
          </a:p>
          <a:p>
            <a:r>
              <a:rPr lang="en-IN" dirty="0" smtClean="0"/>
              <a:t>e).Competition with resource partitioning.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ABIOTIC FACTOR</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b="1" dirty="0" smtClean="0">
                <a:solidFill>
                  <a:srgbClr val="FF0000"/>
                </a:solidFill>
              </a:rPr>
              <a:t>1. Temperature </a:t>
            </a:r>
            <a:r>
              <a:rPr lang="en-US" dirty="0" smtClean="0"/>
              <a:t>is the most ecologically relevant environmental factor.</a:t>
            </a:r>
          </a:p>
          <a:p>
            <a:pPr algn="just"/>
            <a:r>
              <a:rPr lang="en-US" dirty="0" smtClean="0"/>
              <a:t> The average temperature on land varies seasonally, decreases progressively from the equator towards the poles and from plains to the mountain tops.</a:t>
            </a:r>
          </a:p>
          <a:p>
            <a:pPr algn="just"/>
            <a:r>
              <a:rPr lang="en-US" dirty="0" smtClean="0"/>
              <a:t> It ranges from subzero levels in polar areas and high altitudes to &gt;50 deg C in tropical deserts in summer. </a:t>
            </a:r>
          </a:p>
          <a:p>
            <a:pPr algn="just"/>
            <a:r>
              <a:rPr lang="en-US" dirty="0" smtClean="0"/>
              <a:t>There are, however, unique habitats such as thermal springs and deep-sea hydrothermal vents where average temperatures exceed 100degree C.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5650</TotalTime>
  <Words>4596</Words>
  <Application>Microsoft Office PowerPoint</Application>
  <PresentationFormat>On-screen Show (4:3)</PresentationFormat>
  <Paragraphs>288</Paragraphs>
  <Slides>86</Slides>
  <Notes>1</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ORGANISM AND POPULATION</vt:lpstr>
      <vt:lpstr>Slide 2</vt:lpstr>
      <vt:lpstr>Major biomes</vt:lpstr>
      <vt:lpstr>BIOMES</vt:lpstr>
      <vt:lpstr>Slide 5</vt:lpstr>
      <vt:lpstr>Slide 6</vt:lpstr>
      <vt:lpstr>Slide 7</vt:lpstr>
      <vt:lpstr>Slide 8</vt:lpstr>
      <vt:lpstr>ABIOTIC FACTOR</vt:lpstr>
      <vt:lpstr>Temperature </vt:lpstr>
      <vt:lpstr>Slide 11</vt:lpstr>
      <vt:lpstr>Abiotic Factor </vt:lpstr>
      <vt:lpstr>WATER</vt:lpstr>
      <vt:lpstr>Abiotic Factor</vt:lpstr>
      <vt:lpstr>Light</vt:lpstr>
      <vt:lpstr>Abiotic Factor</vt:lpstr>
      <vt:lpstr>Organisms cope with the situation</vt:lpstr>
      <vt:lpstr>Regulate</vt:lpstr>
      <vt:lpstr>Slide 19</vt:lpstr>
      <vt:lpstr>Slide 20</vt:lpstr>
      <vt:lpstr>Slide 21</vt:lpstr>
      <vt:lpstr>Slide 22</vt:lpstr>
      <vt:lpstr>ADAPTATION</vt:lpstr>
      <vt:lpstr>Slide 24</vt:lpstr>
      <vt:lpstr>Allen Rule</vt:lpstr>
      <vt:lpstr>Slide 26</vt:lpstr>
      <vt:lpstr>Slide 27</vt:lpstr>
      <vt:lpstr>Slide 28</vt:lpstr>
      <vt:lpstr>Slide 29</vt:lpstr>
      <vt:lpstr>POPULATION</vt:lpstr>
      <vt:lpstr>Population Attributes </vt:lpstr>
      <vt:lpstr>Slide 32</vt:lpstr>
      <vt:lpstr>Sex ratio.</vt:lpstr>
      <vt:lpstr>AGE PYRAMIDS</vt:lpstr>
      <vt:lpstr>Slide 35</vt:lpstr>
      <vt:lpstr>POPULATION GROWTH</vt:lpstr>
      <vt:lpstr>Slide 37</vt:lpstr>
      <vt:lpstr>Population Growth</vt:lpstr>
      <vt:lpstr>GROWTH MODELS </vt:lpstr>
      <vt:lpstr>Slide 40</vt:lpstr>
      <vt:lpstr>Slide 41</vt:lpstr>
      <vt:lpstr>Slide 42</vt:lpstr>
      <vt:lpstr>Slide 43</vt:lpstr>
      <vt:lpstr>Slide 44</vt:lpstr>
      <vt:lpstr>Population Interactions</vt:lpstr>
      <vt:lpstr>Population Interactions</vt:lpstr>
      <vt:lpstr>Slide 47</vt:lpstr>
      <vt:lpstr>PREDATION</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(ii) Competition:</vt:lpstr>
      <vt:lpstr>Slide 63</vt:lpstr>
      <vt:lpstr>Slide 64</vt:lpstr>
      <vt:lpstr>GAUSE PRINCILPE</vt:lpstr>
      <vt:lpstr>Slide 66</vt:lpstr>
      <vt:lpstr>Slide 67</vt:lpstr>
      <vt:lpstr>Slide 68</vt:lpstr>
      <vt:lpstr>Slide 69</vt:lpstr>
      <vt:lpstr>Slide 70</vt:lpstr>
      <vt:lpstr>Slide 71</vt:lpstr>
      <vt:lpstr>Parasitism:</vt:lpstr>
      <vt:lpstr>Slide 73</vt:lpstr>
      <vt:lpstr>Slide 74</vt:lpstr>
      <vt:lpstr>Slide 75</vt:lpstr>
      <vt:lpstr>Slide 76</vt:lpstr>
      <vt:lpstr>ECTOPARASITES</vt:lpstr>
      <vt:lpstr>PARASITIC    ROOTS</vt:lpstr>
      <vt:lpstr>ENDOPARASITES</vt:lpstr>
      <vt:lpstr>Brood parasitism</vt:lpstr>
      <vt:lpstr>(iv) Commensalism:</vt:lpstr>
      <vt:lpstr>Slide 82</vt:lpstr>
      <vt:lpstr>(v) Mutualism:</vt:lpstr>
      <vt:lpstr>Slide 84</vt:lpstr>
      <vt:lpstr>Slide 85</vt:lpstr>
      <vt:lpstr>Slide 86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biomes</dc:title>
  <dc:creator>ssgj</dc:creator>
  <cp:lastModifiedBy>ssgj</cp:lastModifiedBy>
  <cp:revision>21</cp:revision>
  <dcterms:created xsi:type="dcterms:W3CDTF">2006-08-16T00:00:00Z</dcterms:created>
  <dcterms:modified xsi:type="dcterms:W3CDTF">2020-10-28T07:37:36Z</dcterms:modified>
</cp:coreProperties>
</file>